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-55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8689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52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871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658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9276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86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8917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04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280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7281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5655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80CC9-0D6B-4594-907F-383662A8F3B2}" type="datetimeFigureOut">
              <a:rPr lang="en-GB" smtClean="0"/>
              <a:t>23/10/2022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1AC9-3B10-40BD-8DCA-5E1B4697AFF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42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u-HU" dirty="0" smtClean="0"/>
              <a:t>a</a:t>
            </a:r>
            <a:r>
              <a:rPr lang="hu-HU" baseline="30000" dirty="0" smtClean="0"/>
              <a:t>2</a:t>
            </a:r>
            <a:r>
              <a:rPr lang="hu-HU" dirty="0" smtClean="0"/>
              <a:t>-b</a:t>
            </a:r>
            <a:r>
              <a:rPr lang="hu-HU" baseline="30000" dirty="0" smtClean="0"/>
              <a:t>2</a:t>
            </a:r>
            <a:r>
              <a:rPr lang="hu-HU" dirty="0" smtClean="0"/>
              <a:t> </a:t>
            </a:r>
            <a:r>
              <a:rPr lang="en-GB" dirty="0" smtClean="0"/>
              <a:t>= (</a:t>
            </a:r>
            <a:r>
              <a:rPr lang="en-GB" dirty="0" err="1" smtClean="0"/>
              <a:t>a+b</a:t>
            </a:r>
            <a:r>
              <a:rPr lang="en-GB" dirty="0" smtClean="0"/>
              <a:t>)(a-b)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err="1" smtClean="0"/>
              <a:t>szorzatalak</a:t>
            </a:r>
            <a:r>
              <a:rPr lang="en-GB" dirty="0" smtClean="0"/>
              <a:t> </a:t>
            </a:r>
            <a:r>
              <a:rPr lang="en-GB" dirty="0" err="1" smtClean="0"/>
              <a:t>geometriai</a:t>
            </a:r>
            <a:r>
              <a:rPr lang="en-GB" dirty="0" smtClean="0"/>
              <a:t> </a:t>
            </a:r>
            <a:r>
              <a:rPr lang="en-GB" dirty="0" err="1" smtClean="0"/>
              <a:t>bizony</a:t>
            </a:r>
            <a:r>
              <a:rPr lang="de-DE" dirty="0" err="1" smtClean="0"/>
              <a:t>ítása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03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449"/>
            <a:ext cx="10515600" cy="5295514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Kiindulási</a:t>
            </a:r>
            <a:r>
              <a:rPr lang="de-DE" dirty="0" smtClean="0"/>
              <a:t> </a:t>
            </a:r>
            <a:r>
              <a:rPr lang="de-DE" dirty="0" err="1" smtClean="0"/>
              <a:t>alapok</a:t>
            </a:r>
            <a:r>
              <a:rPr lang="de-DE" dirty="0" smtClean="0"/>
              <a:t>:</a:t>
            </a:r>
          </a:p>
          <a:p>
            <a:r>
              <a:rPr lang="hu-HU" sz="1800" dirty="0" smtClean="0">
                <a:solidFill>
                  <a:schemeClr val="accent1"/>
                </a:solidFill>
              </a:rPr>
              <a:t>a</a:t>
            </a:r>
            <a:r>
              <a:rPr lang="en-GB" sz="1800" dirty="0" smtClean="0"/>
              <a:t> </a:t>
            </a:r>
            <a:r>
              <a:rPr lang="en-GB" sz="1800" dirty="0" smtClean="0"/>
              <a:t>&gt; </a:t>
            </a:r>
            <a:r>
              <a:rPr lang="en-GB" sz="1800" dirty="0" smtClean="0">
                <a:solidFill>
                  <a:schemeClr val="accent2"/>
                </a:solidFill>
              </a:rPr>
              <a:t>b</a:t>
            </a:r>
            <a:endParaRPr lang="en-GB" sz="1800" dirty="0" smtClean="0"/>
          </a:p>
        </p:txBody>
      </p:sp>
      <p:cxnSp>
        <p:nvCxnSpPr>
          <p:cNvPr id="5" name="Straight Connector 4" title="a"/>
          <p:cNvCxnSpPr/>
          <p:nvPr/>
        </p:nvCxnSpPr>
        <p:spPr>
          <a:xfrm>
            <a:off x="5760000" y="1474910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title="b"/>
          <p:cNvCxnSpPr/>
          <p:nvPr/>
        </p:nvCxnSpPr>
        <p:spPr>
          <a:xfrm>
            <a:off x="5760000" y="1957252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98203" y="108245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46753" y="15954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1492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449"/>
            <a:ext cx="10515600" cy="5295514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Kiindulási</a:t>
            </a:r>
            <a:r>
              <a:rPr lang="de-DE" dirty="0" smtClean="0"/>
              <a:t> </a:t>
            </a:r>
            <a:r>
              <a:rPr lang="de-DE" dirty="0" err="1" smtClean="0"/>
              <a:t>alapok</a:t>
            </a:r>
            <a:r>
              <a:rPr lang="de-DE" dirty="0" smtClean="0"/>
              <a:t>:</a:t>
            </a:r>
          </a:p>
          <a:p>
            <a:r>
              <a:rPr lang="hu-HU" sz="1800" dirty="0" smtClean="0">
                <a:solidFill>
                  <a:schemeClr val="accent1"/>
                </a:solidFill>
              </a:rPr>
              <a:t>a</a:t>
            </a:r>
            <a:r>
              <a:rPr lang="en-GB" sz="1800" dirty="0" smtClean="0"/>
              <a:t> </a:t>
            </a:r>
            <a:r>
              <a:rPr lang="en-GB" sz="1800" dirty="0" smtClean="0"/>
              <a:t>&gt; </a:t>
            </a:r>
            <a:r>
              <a:rPr lang="en-GB" sz="1800" dirty="0" smtClean="0">
                <a:solidFill>
                  <a:schemeClr val="accent2"/>
                </a:solidFill>
              </a:rPr>
              <a:t>b</a:t>
            </a:r>
            <a:endParaRPr lang="en-GB" sz="1800" dirty="0" smtClean="0"/>
          </a:p>
          <a:p>
            <a:r>
              <a:rPr lang="en-GB" sz="1800" dirty="0" smtClean="0">
                <a:solidFill>
                  <a:schemeClr val="accent1"/>
                </a:solidFill>
              </a:rPr>
              <a:t>a</a:t>
            </a:r>
            <a:r>
              <a:rPr lang="en-GB" sz="1800" baseline="30000" dirty="0" smtClean="0">
                <a:solidFill>
                  <a:schemeClr val="accent1"/>
                </a:solidFill>
              </a:rPr>
              <a:t>2</a:t>
            </a:r>
            <a:r>
              <a:rPr lang="en-GB" sz="1800" dirty="0" smtClean="0"/>
              <a:t> = </a:t>
            </a:r>
            <a:r>
              <a:rPr lang="en-GB" sz="1800" dirty="0" err="1" smtClean="0"/>
              <a:t>négyzet</a:t>
            </a:r>
            <a:endParaRPr lang="en-GB" sz="1800" dirty="0" smtClean="0"/>
          </a:p>
          <a:p>
            <a:r>
              <a:rPr lang="en-GB" sz="1800" dirty="0" smtClean="0">
                <a:solidFill>
                  <a:schemeClr val="accent2"/>
                </a:solidFill>
              </a:rPr>
              <a:t>b</a:t>
            </a:r>
            <a:r>
              <a:rPr lang="en-GB" sz="1800" baseline="30000" dirty="0" smtClean="0">
                <a:solidFill>
                  <a:schemeClr val="accent2"/>
                </a:solidFill>
              </a:rPr>
              <a:t>2</a:t>
            </a:r>
            <a:r>
              <a:rPr lang="en-GB" sz="1800" dirty="0" smtClean="0"/>
              <a:t> = n</a:t>
            </a:r>
            <a:r>
              <a:rPr lang="hu-HU" sz="1800" dirty="0" smtClean="0"/>
              <a:t>égyzet</a:t>
            </a:r>
            <a:endParaRPr lang="en-GB" sz="1800" dirty="0" smtClean="0"/>
          </a:p>
        </p:txBody>
      </p:sp>
      <p:cxnSp>
        <p:nvCxnSpPr>
          <p:cNvPr id="5" name="Straight Connector 4" title="a"/>
          <p:cNvCxnSpPr/>
          <p:nvPr/>
        </p:nvCxnSpPr>
        <p:spPr>
          <a:xfrm>
            <a:off x="5760000" y="1474910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title="b"/>
          <p:cNvCxnSpPr/>
          <p:nvPr/>
        </p:nvCxnSpPr>
        <p:spPr>
          <a:xfrm>
            <a:off x="5760000" y="1957252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98203" y="108245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46753" y="15954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b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229583" y="23681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432941" y="416450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cxnSp>
        <p:nvCxnSpPr>
          <p:cNvPr id="41" name="Straight Connector 40" title="a"/>
          <p:cNvCxnSpPr/>
          <p:nvPr/>
        </p:nvCxnSpPr>
        <p:spPr>
          <a:xfrm>
            <a:off x="5760000" y="1474910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 title="a"/>
          <p:cNvCxnSpPr/>
          <p:nvPr/>
        </p:nvCxnSpPr>
        <p:spPr>
          <a:xfrm>
            <a:off x="5760000" y="1474910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 title="b"/>
          <p:cNvCxnSpPr/>
          <p:nvPr/>
        </p:nvCxnSpPr>
        <p:spPr>
          <a:xfrm>
            <a:off x="5760000" y="1957252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 title="b"/>
          <p:cNvCxnSpPr/>
          <p:nvPr/>
        </p:nvCxnSpPr>
        <p:spPr>
          <a:xfrm>
            <a:off x="5760000" y="1954182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9746707" y="52445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endParaRPr lang="en-GB" dirty="0"/>
          </a:p>
        </p:txBody>
      </p:sp>
      <p:sp>
        <p:nvSpPr>
          <p:cNvPr id="119" name="TextBox 118"/>
          <p:cNvSpPr txBox="1"/>
          <p:nvPr/>
        </p:nvSpPr>
        <p:spPr>
          <a:xfrm>
            <a:off x="10494439" y="44967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5026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6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65 0.00069 L -0.1332 0.4201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28" y="20972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3.7037E-6 L -0.00143 0.182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6" y="90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5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17669 3.33333E-6 C 0.25651 3.33333E-6 0.35468 0.11713 0.35468 0.21273 L 0.35468 0.42754 " pathEditMode="relative" rAng="0" ptsTypes="AAAA">
                                      <p:cBhvr>
                                        <p:cTn id="2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34" y="21366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5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263 -0.00186 L 0.16067 -0.00186 C 0.22682 -0.00186 0.30872 0.13958 0.30872 0.25439 L 0.30872 0.51064 " pathEditMode="relative" rAng="0" ptsTypes="AAAA">
                                      <p:cBhvr>
                                        <p:cTn id="2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05" y="25625"/>
                                    </p:animMotion>
                                  </p:childTnLst>
                                </p:cTn>
                              </p:par>
                              <p:par>
                                <p:cTn id="24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18" grpId="0"/>
      <p:bldP spid="1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449"/>
            <a:ext cx="10515600" cy="5295514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Kiindulási</a:t>
            </a:r>
            <a:r>
              <a:rPr lang="de-DE" dirty="0" smtClean="0"/>
              <a:t> </a:t>
            </a:r>
            <a:r>
              <a:rPr lang="de-DE" dirty="0" err="1" smtClean="0"/>
              <a:t>alapok</a:t>
            </a:r>
            <a:r>
              <a:rPr lang="de-DE" dirty="0" smtClean="0"/>
              <a:t>:</a:t>
            </a:r>
          </a:p>
          <a:p>
            <a:r>
              <a:rPr lang="hu-HU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&gt;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endParaRPr lang="en-GB" sz="1800" dirty="0"/>
          </a:p>
          <a:p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baseline="30000" dirty="0">
                <a:solidFill>
                  <a:schemeClr val="accent1"/>
                </a:solidFill>
              </a:rPr>
              <a:t>2</a:t>
            </a:r>
            <a:r>
              <a:rPr lang="en-GB" sz="1800" dirty="0"/>
              <a:t> = </a:t>
            </a:r>
            <a:r>
              <a:rPr lang="en-GB" sz="1800" dirty="0" err="1"/>
              <a:t>négyzet</a:t>
            </a:r>
            <a:endParaRPr lang="en-GB" sz="1800" dirty="0"/>
          </a:p>
          <a:p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baseline="30000" dirty="0">
                <a:solidFill>
                  <a:schemeClr val="accent2"/>
                </a:solidFill>
              </a:rPr>
              <a:t>2</a:t>
            </a:r>
            <a:r>
              <a:rPr lang="en-GB" sz="1800" dirty="0"/>
              <a:t> = n</a:t>
            </a:r>
            <a:r>
              <a:rPr lang="hu-HU" sz="1800" dirty="0"/>
              <a:t>égyzet</a:t>
            </a:r>
            <a:endParaRPr lang="en-GB" sz="1800" dirty="0"/>
          </a:p>
        </p:txBody>
      </p:sp>
      <p:cxnSp>
        <p:nvCxnSpPr>
          <p:cNvPr id="5" name="Straight Connector 4" title="a"/>
          <p:cNvCxnSpPr/>
          <p:nvPr/>
        </p:nvCxnSpPr>
        <p:spPr>
          <a:xfrm>
            <a:off x="5760000" y="1474910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title="b"/>
          <p:cNvCxnSpPr/>
          <p:nvPr/>
        </p:nvCxnSpPr>
        <p:spPr>
          <a:xfrm>
            <a:off x="5760000" y="1957252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98203" y="108245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46753" y="15954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b</a:t>
            </a:r>
            <a:endParaRPr lang="en-GB" dirty="0"/>
          </a:p>
        </p:txBody>
      </p:sp>
      <p:cxnSp>
        <p:nvCxnSpPr>
          <p:cNvPr id="9" name="Straight Connector 8" title="a"/>
          <p:cNvCxnSpPr/>
          <p:nvPr/>
        </p:nvCxnSpPr>
        <p:spPr>
          <a:xfrm>
            <a:off x="5760000" y="272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 title="a"/>
          <p:cNvCxnSpPr/>
          <p:nvPr/>
        </p:nvCxnSpPr>
        <p:spPr>
          <a:xfrm rot="5400000">
            <a:off x="4143770" y="434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229583" y="23681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432941" y="416450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cxnSp>
        <p:nvCxnSpPr>
          <p:cNvPr id="28" name="Straight Connector 27" title="b"/>
          <p:cNvCxnSpPr/>
          <p:nvPr/>
        </p:nvCxnSpPr>
        <p:spPr>
          <a:xfrm rot="5400000">
            <a:off x="9540000" y="5429168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 title="b"/>
          <p:cNvCxnSpPr/>
          <p:nvPr/>
        </p:nvCxnSpPr>
        <p:spPr>
          <a:xfrm>
            <a:off x="10080000" y="4889168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9746707" y="5244502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endParaRPr lang="en-GB" dirty="0"/>
          </a:p>
        </p:txBody>
      </p:sp>
      <p:cxnSp>
        <p:nvCxnSpPr>
          <p:cNvPr id="32" name="Straight Connector 31" title="a"/>
          <p:cNvCxnSpPr/>
          <p:nvPr/>
        </p:nvCxnSpPr>
        <p:spPr>
          <a:xfrm>
            <a:off x="5760000" y="272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 title="a"/>
          <p:cNvCxnSpPr/>
          <p:nvPr/>
        </p:nvCxnSpPr>
        <p:spPr>
          <a:xfrm rot="5400000">
            <a:off x="4140000" y="434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7158930" y="4162355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r>
              <a:rPr lang="hu-HU" baseline="30000" dirty="0" smtClean="0"/>
              <a:t>2</a:t>
            </a:r>
            <a:endParaRPr lang="en-GB" baseline="30000" dirty="0"/>
          </a:p>
        </p:txBody>
      </p:sp>
      <p:cxnSp>
        <p:nvCxnSpPr>
          <p:cNvPr id="53" name="Straight Connector 52" title="b"/>
          <p:cNvCxnSpPr/>
          <p:nvPr/>
        </p:nvCxnSpPr>
        <p:spPr>
          <a:xfrm>
            <a:off x="10096391" y="4887009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 title="b"/>
          <p:cNvCxnSpPr/>
          <p:nvPr/>
        </p:nvCxnSpPr>
        <p:spPr>
          <a:xfrm rot="5400000">
            <a:off x="9540000" y="5429168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0455165" y="5256352"/>
            <a:ext cx="3850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r>
              <a:rPr lang="de-DE" baseline="30000" dirty="0" smtClean="0"/>
              <a:t>2</a:t>
            </a:r>
            <a:endParaRPr lang="en-GB" baseline="30000" dirty="0"/>
          </a:p>
        </p:txBody>
      </p:sp>
      <p:sp>
        <p:nvSpPr>
          <p:cNvPr id="76" name="TextBox 75"/>
          <p:cNvSpPr txBox="1"/>
          <p:nvPr/>
        </p:nvSpPr>
        <p:spPr>
          <a:xfrm>
            <a:off x="10465864" y="44967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95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3.33333E-6 L 0.00065 0.47245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" y="2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39 0.00093 L 0.26575 7.40741E-7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68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0 L -0.00183 0.15787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78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500"/>
                            </p:stCondLst>
                            <p:childTnLst>
                              <p:par>
                                <p:cTn id="18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0833E-6 3.33333E-6 L 0.08998 0.00046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492" y="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7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449"/>
            <a:ext cx="10515600" cy="5295514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Bizon</a:t>
            </a:r>
            <a:r>
              <a:rPr lang="de-DE" dirty="0" err="1" smtClean="0"/>
              <a:t>yítás</a:t>
            </a:r>
            <a:r>
              <a:rPr lang="de-DE" dirty="0" smtClean="0"/>
              <a:t>:</a:t>
            </a:r>
            <a:endParaRPr lang="de-DE" dirty="0" smtClean="0"/>
          </a:p>
          <a:p>
            <a:r>
              <a:rPr lang="hu-HU" sz="1800" dirty="0" smtClean="0"/>
              <a:t>(</a:t>
            </a:r>
            <a:r>
              <a:rPr lang="hu-HU" sz="1800" dirty="0" smtClean="0">
                <a:solidFill>
                  <a:schemeClr val="accent1"/>
                </a:solidFill>
              </a:rPr>
              <a:t>a</a:t>
            </a:r>
            <a:r>
              <a:rPr lang="hu-HU" sz="1800" baseline="30000" dirty="0" smtClean="0">
                <a:solidFill>
                  <a:schemeClr val="accent1"/>
                </a:solidFill>
              </a:rPr>
              <a:t>2</a:t>
            </a:r>
            <a:r>
              <a:rPr lang="hu-HU" sz="1800" dirty="0" smtClean="0"/>
              <a:t> – </a:t>
            </a:r>
            <a:r>
              <a:rPr lang="hu-HU" sz="1800" dirty="0" smtClean="0">
                <a:solidFill>
                  <a:schemeClr val="accent2"/>
                </a:solidFill>
              </a:rPr>
              <a:t>b</a:t>
            </a:r>
            <a:r>
              <a:rPr lang="hu-HU" sz="1800" baseline="30000" dirty="0" smtClean="0">
                <a:solidFill>
                  <a:schemeClr val="accent2"/>
                </a:solidFill>
              </a:rPr>
              <a:t>2</a:t>
            </a:r>
            <a:r>
              <a:rPr lang="hu-HU" sz="1800" dirty="0" smtClean="0"/>
              <a:t>)</a:t>
            </a:r>
            <a:r>
              <a:rPr lang="de-DE" sz="1800" dirty="0" smtClean="0"/>
              <a:t> </a:t>
            </a:r>
            <a:r>
              <a:rPr lang="en-GB" sz="1800" dirty="0" smtClean="0"/>
              <a:t>= </a:t>
            </a:r>
            <a:r>
              <a:rPr lang="en-GB" sz="1800" dirty="0" smtClean="0">
                <a:solidFill>
                  <a:schemeClr val="accent1"/>
                </a:solidFill>
              </a:rPr>
              <a:t>a</a:t>
            </a:r>
            <a:r>
              <a:rPr lang="en-GB" sz="1800" dirty="0" smtClean="0"/>
              <a:t> (</a:t>
            </a:r>
            <a:r>
              <a:rPr lang="en-GB" sz="1800" dirty="0" smtClean="0">
                <a:solidFill>
                  <a:schemeClr val="accent1"/>
                </a:solidFill>
              </a:rPr>
              <a:t>a</a:t>
            </a:r>
            <a:r>
              <a:rPr lang="en-GB" sz="1800" dirty="0" smtClean="0"/>
              <a:t> – </a:t>
            </a:r>
            <a:r>
              <a:rPr lang="en-GB" sz="1800" dirty="0" smtClean="0">
                <a:solidFill>
                  <a:schemeClr val="accent2"/>
                </a:solidFill>
              </a:rPr>
              <a:t>b</a:t>
            </a:r>
            <a:r>
              <a:rPr lang="en-GB" sz="1800" dirty="0" smtClean="0"/>
              <a:t>) + b (</a:t>
            </a:r>
            <a:r>
              <a:rPr lang="en-GB" sz="1800" dirty="0" smtClean="0">
                <a:solidFill>
                  <a:schemeClr val="accent1"/>
                </a:solidFill>
              </a:rPr>
              <a:t>a</a:t>
            </a:r>
            <a:r>
              <a:rPr lang="en-GB" sz="1800" dirty="0" smtClean="0"/>
              <a:t> – </a:t>
            </a:r>
            <a:r>
              <a:rPr lang="en-GB" sz="1800" dirty="0" smtClean="0">
                <a:solidFill>
                  <a:schemeClr val="accent2"/>
                </a:solidFill>
              </a:rPr>
              <a:t>b</a:t>
            </a:r>
            <a:r>
              <a:rPr lang="en-GB" sz="1800" dirty="0" smtClean="0"/>
              <a:t>)</a:t>
            </a:r>
          </a:p>
          <a:p>
            <a:r>
              <a:rPr lang="en-GB" sz="1800" dirty="0" err="1" smtClean="0"/>
              <a:t>Nem</a:t>
            </a:r>
            <a:r>
              <a:rPr lang="en-GB" sz="1800" dirty="0" smtClean="0"/>
              <a:t> a k</a:t>
            </a:r>
            <a:r>
              <a:rPr lang="de-DE" sz="1800" dirty="0" err="1" smtClean="0"/>
              <a:t>ívánt</a:t>
            </a:r>
            <a:r>
              <a:rPr lang="de-DE" sz="1800" dirty="0" smtClean="0"/>
              <a:t> </a:t>
            </a:r>
            <a:r>
              <a:rPr lang="de-DE" sz="1800" dirty="0" err="1" smtClean="0"/>
              <a:t>szorzatalak</a:t>
            </a:r>
            <a:endParaRPr lang="hu-HU" sz="1800" dirty="0" smtClean="0"/>
          </a:p>
        </p:txBody>
      </p:sp>
      <p:cxnSp>
        <p:nvCxnSpPr>
          <p:cNvPr id="5" name="Straight Connector 4" title="a"/>
          <p:cNvCxnSpPr/>
          <p:nvPr/>
        </p:nvCxnSpPr>
        <p:spPr>
          <a:xfrm>
            <a:off x="5760000" y="1474910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 title="b"/>
          <p:cNvCxnSpPr/>
          <p:nvPr/>
        </p:nvCxnSpPr>
        <p:spPr>
          <a:xfrm>
            <a:off x="5760000" y="1957252"/>
            <a:ext cx="1080000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7198203" y="1082450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146753" y="1595491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b</a:t>
            </a:r>
            <a:endParaRPr lang="en-GB" dirty="0"/>
          </a:p>
        </p:txBody>
      </p:sp>
      <p:cxnSp>
        <p:nvCxnSpPr>
          <p:cNvPr id="9" name="Straight Connector 8" title="a"/>
          <p:cNvCxnSpPr/>
          <p:nvPr/>
        </p:nvCxnSpPr>
        <p:spPr>
          <a:xfrm>
            <a:off x="5760000" y="272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 title="a"/>
          <p:cNvCxnSpPr/>
          <p:nvPr/>
        </p:nvCxnSpPr>
        <p:spPr>
          <a:xfrm>
            <a:off x="5760000" y="596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 title="a"/>
          <p:cNvCxnSpPr/>
          <p:nvPr/>
        </p:nvCxnSpPr>
        <p:spPr>
          <a:xfrm rot="5400000">
            <a:off x="4143770" y="434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 title="a"/>
          <p:cNvCxnSpPr/>
          <p:nvPr/>
        </p:nvCxnSpPr>
        <p:spPr>
          <a:xfrm rot="5400000">
            <a:off x="7380000" y="4349168"/>
            <a:ext cx="324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7158930" y="4162355"/>
            <a:ext cx="3738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r>
              <a:rPr lang="hu-HU" baseline="30000" dirty="0" smtClean="0"/>
              <a:t>2</a:t>
            </a:r>
            <a:endParaRPr lang="en-GB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7229583" y="23681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432941" y="4164502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grpSp>
        <p:nvGrpSpPr>
          <p:cNvPr id="31" name="Group 30"/>
          <p:cNvGrpSpPr/>
          <p:nvPr/>
        </p:nvGrpSpPr>
        <p:grpSpPr>
          <a:xfrm>
            <a:off x="9746707" y="4496708"/>
            <a:ext cx="1417611" cy="1472460"/>
            <a:chOff x="9746707" y="4496708"/>
            <a:chExt cx="1417611" cy="1472460"/>
          </a:xfrm>
        </p:grpSpPr>
        <p:cxnSp>
          <p:nvCxnSpPr>
            <p:cNvPr id="16" name="Straight Connector 15" title="b"/>
            <p:cNvCxnSpPr/>
            <p:nvPr/>
          </p:nvCxnSpPr>
          <p:spPr>
            <a:xfrm>
              <a:off x="10080000" y="5969168"/>
              <a:ext cx="1080000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 title="b"/>
            <p:cNvCxnSpPr/>
            <p:nvPr/>
          </p:nvCxnSpPr>
          <p:spPr>
            <a:xfrm rot="5400000">
              <a:off x="9540000" y="5429168"/>
              <a:ext cx="1080000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 title="b"/>
            <p:cNvCxnSpPr/>
            <p:nvPr/>
          </p:nvCxnSpPr>
          <p:spPr>
            <a:xfrm rot="5400000">
              <a:off x="10624318" y="5429168"/>
              <a:ext cx="1080000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 title="b"/>
            <p:cNvCxnSpPr/>
            <p:nvPr/>
          </p:nvCxnSpPr>
          <p:spPr>
            <a:xfrm>
              <a:off x="10080000" y="4889168"/>
              <a:ext cx="1080000" cy="0"/>
            </a:xfrm>
            <a:prstGeom prst="line">
              <a:avLst/>
            </a:prstGeom>
            <a:ln w="254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xtBox 27"/>
            <p:cNvSpPr txBox="1"/>
            <p:nvPr/>
          </p:nvSpPr>
          <p:spPr>
            <a:xfrm>
              <a:off x="9746707" y="5244502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b</a:t>
              </a:r>
              <a:endParaRPr lang="en-GB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10455165" y="5256352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r>
                <a:rPr lang="de-DE" baseline="30000" dirty="0" smtClean="0"/>
                <a:t>2</a:t>
              </a:r>
              <a:endParaRPr lang="en-GB" baseline="30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0465864" y="4496708"/>
              <a:ext cx="3064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b</a:t>
              </a:r>
              <a:endParaRPr lang="en-GB" dirty="0"/>
            </a:p>
          </p:txBody>
        </p:sp>
      </p:grpSp>
      <p:cxnSp>
        <p:nvCxnSpPr>
          <p:cNvPr id="50" name="Straight Connector 49" title="b"/>
          <p:cNvCxnSpPr/>
          <p:nvPr/>
        </p:nvCxnSpPr>
        <p:spPr>
          <a:xfrm>
            <a:off x="5774115" y="4888627"/>
            <a:ext cx="2160000" cy="0"/>
          </a:xfrm>
          <a:prstGeom prst="line">
            <a:avLst/>
          </a:prstGeom>
          <a:noFill/>
          <a:ln w="25400">
            <a:solidFill>
              <a:schemeClr val="tx1">
                <a:lumMod val="50000"/>
                <a:lumOff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 title="b"/>
          <p:cNvCxnSpPr/>
          <p:nvPr/>
        </p:nvCxnSpPr>
        <p:spPr>
          <a:xfrm rot="5400000">
            <a:off x="7384590" y="5429168"/>
            <a:ext cx="1080000" cy="0"/>
          </a:xfrm>
          <a:prstGeom prst="lin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 title="b"/>
          <p:cNvCxnSpPr/>
          <p:nvPr/>
        </p:nvCxnSpPr>
        <p:spPr>
          <a:xfrm>
            <a:off x="7934115" y="4889168"/>
            <a:ext cx="1080000" cy="0"/>
          </a:xfrm>
          <a:prstGeom prst="line">
            <a:avLst/>
          </a:prstGeom>
          <a:noFill/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8007545" y="52740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endParaRPr lang="en-GB" dirty="0"/>
          </a:p>
        </p:txBody>
      </p:sp>
      <p:sp>
        <p:nvSpPr>
          <p:cNvPr id="55" name="TextBox 54"/>
          <p:cNvSpPr txBox="1"/>
          <p:nvPr/>
        </p:nvSpPr>
        <p:spPr>
          <a:xfrm>
            <a:off x="8320868" y="4904707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endParaRPr lang="en-GB" dirty="0"/>
          </a:p>
        </p:txBody>
      </p:sp>
      <p:cxnSp>
        <p:nvCxnSpPr>
          <p:cNvPr id="56" name="Straight Connector 55" title="a"/>
          <p:cNvCxnSpPr/>
          <p:nvPr/>
        </p:nvCxnSpPr>
        <p:spPr>
          <a:xfrm>
            <a:off x="5760457" y="5969168"/>
            <a:ext cx="2160000" cy="0"/>
          </a:xfrm>
          <a:prstGeom prst="line">
            <a:avLst/>
          </a:prstGeom>
          <a:noFill/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 title="a"/>
          <p:cNvCxnSpPr/>
          <p:nvPr/>
        </p:nvCxnSpPr>
        <p:spPr>
          <a:xfrm rot="5400000">
            <a:off x="7920457" y="3809168"/>
            <a:ext cx="2160000" cy="0"/>
          </a:xfrm>
          <a:prstGeom prst="line">
            <a:avLst/>
          </a:prstGeom>
          <a:noFill/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0" name="Group 59"/>
          <p:cNvGrpSpPr/>
          <p:nvPr/>
        </p:nvGrpSpPr>
        <p:grpSpPr>
          <a:xfrm>
            <a:off x="6518559" y="3623421"/>
            <a:ext cx="3216464" cy="2832380"/>
            <a:chOff x="6518559" y="3623421"/>
            <a:chExt cx="3216464" cy="2832380"/>
          </a:xfrm>
        </p:grpSpPr>
        <p:sp>
          <p:nvSpPr>
            <p:cNvPr id="61" name="TextBox 60"/>
            <p:cNvSpPr txBox="1"/>
            <p:nvPr/>
          </p:nvSpPr>
          <p:spPr>
            <a:xfrm>
              <a:off x="9088692" y="362450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- b </a:t>
              </a:r>
              <a:endParaRPr lang="en-GB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6583709" y="607704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- b </a:t>
              </a:r>
              <a:endParaRPr lang="en-GB" dirty="0"/>
            </a:p>
          </p:txBody>
        </p:sp>
        <p:sp>
          <p:nvSpPr>
            <p:cNvPr id="63" name="Oval 62"/>
            <p:cNvSpPr/>
            <p:nvPr/>
          </p:nvSpPr>
          <p:spPr>
            <a:xfrm>
              <a:off x="9023542" y="3623421"/>
              <a:ext cx="711481" cy="378759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64" name="Oval 63"/>
            <p:cNvSpPr/>
            <p:nvPr/>
          </p:nvSpPr>
          <p:spPr>
            <a:xfrm>
              <a:off x="6518559" y="6077042"/>
              <a:ext cx="711481" cy="378759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65" name="TextBox 64"/>
          <p:cNvSpPr txBox="1"/>
          <p:nvPr/>
        </p:nvSpPr>
        <p:spPr>
          <a:xfrm>
            <a:off x="6902906" y="3623421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(</a:t>
            </a:r>
            <a:r>
              <a:rPr lang="hu-HU" dirty="0" err="1" smtClean="0"/>
              <a:t>a</a:t>
            </a:r>
            <a:r>
              <a:rPr lang="hu-HU" dirty="0" smtClean="0"/>
              <a:t> – b)</a:t>
            </a:r>
            <a:endParaRPr lang="en-GB" dirty="0"/>
          </a:p>
        </p:txBody>
      </p:sp>
      <p:sp>
        <p:nvSpPr>
          <p:cNvPr id="66" name="TextBox 65"/>
          <p:cNvSpPr txBox="1"/>
          <p:nvPr/>
        </p:nvSpPr>
        <p:spPr>
          <a:xfrm>
            <a:off x="6382671" y="524450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b</a:t>
            </a:r>
            <a:r>
              <a:rPr lang="hu-HU" dirty="0" smtClean="0"/>
              <a:t> (a – 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848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2.96296E-6 L -0.17708 -2.96296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8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500"/>
                            </p:stCondLst>
                            <p:childTnLst>
                              <p:par>
                                <p:cTn id="1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  <p:bldP spid="54" grpId="0"/>
      <p:bldP spid="55" grpId="0"/>
      <p:bldP spid="65" grpId="0"/>
      <p:bldP spid="6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8997677" y="2737612"/>
            <a:ext cx="1080000" cy="21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755066" y="4895182"/>
            <a:ext cx="2160000" cy="108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757677" y="2732139"/>
            <a:ext cx="3240000" cy="21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449"/>
            <a:ext cx="10515600" cy="5295514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Bizonyítás</a:t>
            </a:r>
            <a:r>
              <a:rPr lang="hu-HU" dirty="0" smtClean="0"/>
              <a:t>:</a:t>
            </a:r>
            <a:endParaRPr lang="de-DE" dirty="0" smtClean="0"/>
          </a:p>
          <a:p>
            <a:r>
              <a:rPr lang="hu-HU" sz="1800" dirty="0"/>
              <a:t>(</a:t>
            </a:r>
            <a:r>
              <a:rPr lang="hu-HU" sz="1800" dirty="0">
                <a:solidFill>
                  <a:schemeClr val="accent1"/>
                </a:solidFill>
              </a:rPr>
              <a:t>a</a:t>
            </a:r>
            <a:r>
              <a:rPr lang="hu-HU" sz="1800" baseline="30000" dirty="0">
                <a:solidFill>
                  <a:schemeClr val="accent1"/>
                </a:solidFill>
              </a:rPr>
              <a:t>2</a:t>
            </a:r>
            <a:r>
              <a:rPr lang="hu-HU" sz="1800" dirty="0"/>
              <a:t> – </a:t>
            </a:r>
            <a:r>
              <a:rPr lang="hu-HU" sz="1800" dirty="0">
                <a:solidFill>
                  <a:schemeClr val="accent2"/>
                </a:solidFill>
              </a:rPr>
              <a:t>b</a:t>
            </a:r>
            <a:r>
              <a:rPr lang="hu-HU" sz="1800" baseline="30000" dirty="0">
                <a:solidFill>
                  <a:schemeClr val="accent2"/>
                </a:solidFill>
              </a:rPr>
              <a:t>2</a:t>
            </a:r>
            <a:r>
              <a:rPr lang="hu-HU" sz="1800" dirty="0"/>
              <a:t>)</a:t>
            </a:r>
            <a:r>
              <a:rPr lang="de-DE" sz="1800" dirty="0"/>
              <a:t> </a:t>
            </a:r>
            <a:r>
              <a:rPr lang="en-GB" sz="1800" dirty="0"/>
              <a:t>= 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(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–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/>
              <a:t>) + b (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–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/>
              <a:t>)</a:t>
            </a:r>
          </a:p>
          <a:p>
            <a:r>
              <a:rPr lang="en-GB" sz="1800" dirty="0" err="1"/>
              <a:t>Nem</a:t>
            </a:r>
            <a:r>
              <a:rPr lang="en-GB" sz="1800" dirty="0"/>
              <a:t> a k</a:t>
            </a:r>
            <a:r>
              <a:rPr lang="de-DE" sz="1800" dirty="0" err="1"/>
              <a:t>ívánt</a:t>
            </a:r>
            <a:r>
              <a:rPr lang="de-DE" sz="1800" dirty="0"/>
              <a:t> </a:t>
            </a:r>
            <a:r>
              <a:rPr lang="de-DE" sz="1800" dirty="0" err="1" smtClean="0"/>
              <a:t>szorzatalak</a:t>
            </a:r>
            <a:endParaRPr lang="de-DE" sz="1800" dirty="0" smtClean="0"/>
          </a:p>
          <a:p>
            <a:r>
              <a:rPr lang="hu-HU" sz="1800" dirty="0"/>
              <a:t>(</a:t>
            </a:r>
            <a:r>
              <a:rPr lang="hu-HU" sz="1800" dirty="0">
                <a:solidFill>
                  <a:schemeClr val="accent1"/>
                </a:solidFill>
              </a:rPr>
              <a:t>a</a:t>
            </a:r>
            <a:r>
              <a:rPr lang="hu-HU" sz="1800" baseline="30000" dirty="0">
                <a:solidFill>
                  <a:schemeClr val="accent1"/>
                </a:solidFill>
              </a:rPr>
              <a:t>2</a:t>
            </a:r>
            <a:r>
              <a:rPr lang="hu-HU" sz="1800" dirty="0"/>
              <a:t> – </a:t>
            </a:r>
            <a:r>
              <a:rPr lang="hu-HU" sz="1800" dirty="0">
                <a:solidFill>
                  <a:schemeClr val="accent2"/>
                </a:solidFill>
              </a:rPr>
              <a:t>b</a:t>
            </a:r>
            <a:r>
              <a:rPr lang="hu-HU" sz="1800" baseline="30000" dirty="0">
                <a:solidFill>
                  <a:schemeClr val="accent2"/>
                </a:solidFill>
              </a:rPr>
              <a:t>2</a:t>
            </a:r>
            <a:r>
              <a:rPr lang="hu-HU" sz="1800" dirty="0"/>
              <a:t>)</a:t>
            </a:r>
            <a:r>
              <a:rPr lang="de-DE" sz="1800" dirty="0"/>
              <a:t> </a:t>
            </a:r>
            <a:r>
              <a:rPr lang="en-GB" sz="1800" dirty="0"/>
              <a:t>= </a:t>
            </a:r>
            <a:r>
              <a:rPr lang="en-GB" sz="1800" dirty="0" smtClean="0"/>
              <a:t>(</a:t>
            </a:r>
            <a:r>
              <a:rPr lang="en-GB" sz="1800" dirty="0" smtClean="0">
                <a:solidFill>
                  <a:schemeClr val="accent1"/>
                </a:solidFill>
              </a:rPr>
              <a:t>a</a:t>
            </a:r>
            <a:r>
              <a:rPr lang="en-GB" sz="1800" dirty="0" smtClean="0"/>
              <a:t> +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 smtClean="0"/>
              <a:t>) </a:t>
            </a:r>
            <a:r>
              <a:rPr lang="en-GB" sz="1800" dirty="0"/>
              <a:t>(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–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 smtClean="0"/>
              <a:t>)</a:t>
            </a:r>
          </a:p>
          <a:p>
            <a:r>
              <a:rPr lang="de-DE" sz="1800" dirty="0" err="1" smtClean="0"/>
              <a:t>Átrendezés</a:t>
            </a:r>
            <a:r>
              <a:rPr lang="de-DE" sz="1800" dirty="0" smtClean="0"/>
              <a:t> </a:t>
            </a:r>
            <a:r>
              <a:rPr lang="de-DE" sz="1800" dirty="0" err="1" smtClean="0"/>
              <a:t>szükséges</a:t>
            </a:r>
            <a:endParaRPr lang="hu-HU" sz="1800" dirty="0"/>
          </a:p>
        </p:txBody>
      </p:sp>
      <p:sp>
        <p:nvSpPr>
          <p:cNvPr id="34" name="TextBox 33"/>
          <p:cNvSpPr txBox="1"/>
          <p:nvPr/>
        </p:nvSpPr>
        <p:spPr>
          <a:xfrm>
            <a:off x="7230040" y="2368106"/>
            <a:ext cx="295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>
            <a:off x="6902906" y="3623421"/>
            <a:ext cx="94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a (</a:t>
            </a:r>
            <a:r>
              <a:rPr lang="hu-HU" dirty="0" err="1" smtClean="0"/>
              <a:t>a</a:t>
            </a:r>
            <a:r>
              <a:rPr lang="hu-HU" dirty="0" smtClean="0"/>
              <a:t> – b)</a:t>
            </a:r>
            <a:endParaRPr lang="en-GB" dirty="0"/>
          </a:p>
        </p:txBody>
      </p:sp>
      <p:sp>
        <p:nvSpPr>
          <p:cNvPr id="44" name="TextBox 43"/>
          <p:cNvSpPr txBox="1"/>
          <p:nvPr/>
        </p:nvSpPr>
        <p:spPr>
          <a:xfrm>
            <a:off x="6382671" y="5244502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/>
              <a:t>b</a:t>
            </a:r>
            <a:r>
              <a:rPr lang="hu-HU" dirty="0" smtClean="0"/>
              <a:t> (a – b)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9023542" y="3623421"/>
            <a:ext cx="711481" cy="378759"/>
            <a:chOff x="9023542" y="3623421"/>
            <a:chExt cx="711481" cy="378759"/>
          </a:xfrm>
        </p:grpSpPr>
        <p:sp>
          <p:nvSpPr>
            <p:cNvPr id="40" name="TextBox 39"/>
            <p:cNvSpPr txBox="1"/>
            <p:nvPr/>
          </p:nvSpPr>
          <p:spPr>
            <a:xfrm>
              <a:off x="9088692" y="362450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- b </a:t>
              </a:r>
              <a:endParaRPr lang="en-GB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9023542" y="3623421"/>
              <a:ext cx="711481" cy="378759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518559" y="6077042"/>
            <a:ext cx="711481" cy="378759"/>
            <a:chOff x="6518559" y="6077042"/>
            <a:chExt cx="711481" cy="378759"/>
          </a:xfrm>
        </p:grpSpPr>
        <p:sp>
          <p:nvSpPr>
            <p:cNvPr id="41" name="TextBox 40"/>
            <p:cNvSpPr txBox="1"/>
            <p:nvPr/>
          </p:nvSpPr>
          <p:spPr>
            <a:xfrm>
              <a:off x="6583709" y="607704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- b </a:t>
              </a:r>
              <a:endParaRPr lang="en-GB" dirty="0"/>
            </a:p>
          </p:txBody>
        </p:sp>
        <p:sp>
          <p:nvSpPr>
            <p:cNvPr id="46" name="Oval 45"/>
            <p:cNvSpPr/>
            <p:nvPr/>
          </p:nvSpPr>
          <p:spPr>
            <a:xfrm>
              <a:off x="6518559" y="6077042"/>
              <a:ext cx="711481" cy="378759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49" name="TextBox 48"/>
          <p:cNvSpPr txBox="1"/>
          <p:nvPr/>
        </p:nvSpPr>
        <p:spPr>
          <a:xfrm>
            <a:off x="8007545" y="5274039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b</a:t>
            </a:r>
            <a:endParaRPr lang="en-GB" dirty="0"/>
          </a:p>
        </p:txBody>
      </p:sp>
      <p:grpSp>
        <p:nvGrpSpPr>
          <p:cNvPr id="71" name="Group 70"/>
          <p:cNvGrpSpPr/>
          <p:nvPr/>
        </p:nvGrpSpPr>
        <p:grpSpPr>
          <a:xfrm>
            <a:off x="5757341" y="5063612"/>
            <a:ext cx="4315570" cy="783342"/>
            <a:chOff x="5760000" y="3790998"/>
            <a:chExt cx="4315570" cy="783342"/>
          </a:xfrm>
        </p:grpSpPr>
        <p:sp>
          <p:nvSpPr>
            <p:cNvPr id="72" name="TextBox 71"/>
            <p:cNvSpPr txBox="1"/>
            <p:nvPr/>
          </p:nvSpPr>
          <p:spPr>
            <a:xfrm>
              <a:off x="7590007" y="4195581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+ b </a:t>
              </a:r>
              <a:endParaRPr lang="en-GB" dirty="0"/>
            </a:p>
          </p:txBody>
        </p:sp>
        <p:sp>
          <p:nvSpPr>
            <p:cNvPr id="73" name="Oval 72"/>
            <p:cNvSpPr/>
            <p:nvPr/>
          </p:nvSpPr>
          <p:spPr>
            <a:xfrm>
              <a:off x="7524857" y="4195581"/>
              <a:ext cx="711481" cy="378759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74" name="Right Brace 73"/>
            <p:cNvSpPr/>
            <p:nvPr/>
          </p:nvSpPr>
          <p:spPr>
            <a:xfrm rot="5400000">
              <a:off x="7776383" y="1774615"/>
              <a:ext cx="282804" cy="431557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5755066" y="1830018"/>
            <a:ext cx="4315570" cy="741594"/>
            <a:chOff x="5720153" y="1125786"/>
            <a:chExt cx="4315570" cy="741594"/>
          </a:xfrm>
        </p:grpSpPr>
        <p:sp>
          <p:nvSpPr>
            <p:cNvPr id="76" name="Right Brace 75"/>
            <p:cNvSpPr/>
            <p:nvPr/>
          </p:nvSpPr>
          <p:spPr>
            <a:xfrm rot="16200000">
              <a:off x="7736536" y="-431807"/>
              <a:ext cx="282804" cy="431557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7518805" y="1125786"/>
              <a:ext cx="756365" cy="378759"/>
              <a:chOff x="7522198" y="5468195"/>
              <a:chExt cx="756365" cy="378759"/>
            </a:xfrm>
          </p:grpSpPr>
          <p:sp>
            <p:nvSpPr>
              <p:cNvPr id="78" name="TextBox 77"/>
              <p:cNvSpPr txBox="1"/>
              <p:nvPr/>
            </p:nvSpPr>
            <p:spPr>
              <a:xfrm>
                <a:off x="7587348" y="5468195"/>
                <a:ext cx="6912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hu-HU" dirty="0" smtClean="0"/>
                  <a:t>a + b </a:t>
                </a:r>
                <a:endParaRPr lang="en-GB" dirty="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7522198" y="5468195"/>
                <a:ext cx="711481" cy="378759"/>
              </a:xfrm>
              <a:prstGeom prst="ellipse">
                <a:avLst/>
              </a:prstGeom>
              <a:noFill/>
              <a:ln>
                <a:solidFill>
                  <a:schemeClr val="accent4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456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96296E-6 L -0.33958 -0.001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979" y="-93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4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3.33333E-6 L 0.05638 -3.33333E-6 C 0.08151 -3.33333E-6 0.11276 -0.11551 0.11276 -0.20902 L 0.11276 -0.41805 " pathEditMode="relative" rAng="0" ptsTypes="AAAA">
                                      <p:cBhvr>
                                        <p:cTn id="14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38" y="-2090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2.59259E-6 L 0.14844 2.59259E-6 C 0.21498 2.59259E-6 0.29714 -0.09792 0.29714 -0.17709 L 0.29714 -0.35394 " pathEditMode="relative" rAng="0" ptsTypes="AAAA">
                                      <p:cBhvr>
                                        <p:cTn id="1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857" y="-17708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4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125E-6 -2.59259E-6 L 0.11093 -2.59259E-6 C 0.1608 -2.59259E-6 0.22226 -0.06643 0.22226 -0.11921 L 0.22226 -0.23842 " pathEditMode="relative" rAng="0" ptsTypes="AAAA">
                                      <p:cBhvr>
                                        <p:cTn id="18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07" y="-11921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-5400000">
                                      <p:cBhvr>
                                        <p:cTn id="2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10" presetClass="exit" presetSubtype="0" fill="hold" grpId="2" nodeType="after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8" grpId="0" animBg="1"/>
      <p:bldP spid="48" grpId="1" animBg="1"/>
      <p:bldP spid="48" grpId="2" animBg="1"/>
      <p:bldP spid="34" grpId="0"/>
      <p:bldP spid="43" grpId="0"/>
      <p:bldP spid="44" grpId="0"/>
      <p:bldP spid="49" grpId="0"/>
      <p:bldP spid="49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8997677" y="2737612"/>
            <a:ext cx="1080000" cy="21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Rectangle 46"/>
          <p:cNvSpPr/>
          <p:nvPr/>
        </p:nvSpPr>
        <p:spPr>
          <a:xfrm>
            <a:off x="5757677" y="2732139"/>
            <a:ext cx="3240000" cy="216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1449"/>
            <a:ext cx="10515600" cy="5295514"/>
          </a:xfrm>
        </p:spPr>
        <p:txBody>
          <a:bodyPr/>
          <a:lstStyle/>
          <a:p>
            <a:pPr marL="0" indent="0">
              <a:buNone/>
            </a:pPr>
            <a:r>
              <a:rPr lang="de-DE" dirty="0" err="1" smtClean="0"/>
              <a:t>Bizonyítás</a:t>
            </a:r>
            <a:r>
              <a:rPr lang="hu-HU" dirty="0" smtClean="0"/>
              <a:t>:</a:t>
            </a:r>
            <a:endParaRPr lang="de-DE" dirty="0" smtClean="0"/>
          </a:p>
          <a:p>
            <a:r>
              <a:rPr lang="hu-HU" sz="1800" dirty="0"/>
              <a:t>(</a:t>
            </a:r>
            <a:r>
              <a:rPr lang="hu-HU" sz="1800" dirty="0">
                <a:solidFill>
                  <a:schemeClr val="accent1"/>
                </a:solidFill>
              </a:rPr>
              <a:t>a</a:t>
            </a:r>
            <a:r>
              <a:rPr lang="hu-HU" sz="1800" baseline="30000" dirty="0">
                <a:solidFill>
                  <a:schemeClr val="accent1"/>
                </a:solidFill>
              </a:rPr>
              <a:t>2</a:t>
            </a:r>
            <a:r>
              <a:rPr lang="hu-HU" sz="1800" dirty="0"/>
              <a:t> – </a:t>
            </a:r>
            <a:r>
              <a:rPr lang="hu-HU" sz="1800" dirty="0">
                <a:solidFill>
                  <a:schemeClr val="accent2"/>
                </a:solidFill>
              </a:rPr>
              <a:t>b</a:t>
            </a:r>
            <a:r>
              <a:rPr lang="hu-HU" sz="1800" baseline="30000" dirty="0">
                <a:solidFill>
                  <a:schemeClr val="accent2"/>
                </a:solidFill>
              </a:rPr>
              <a:t>2</a:t>
            </a:r>
            <a:r>
              <a:rPr lang="hu-HU" sz="1800" dirty="0"/>
              <a:t>)</a:t>
            </a:r>
            <a:r>
              <a:rPr lang="de-DE" sz="1800" dirty="0"/>
              <a:t> </a:t>
            </a:r>
            <a:r>
              <a:rPr lang="en-GB" sz="1800" dirty="0"/>
              <a:t>= 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(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–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/>
              <a:t>) + b (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–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/>
              <a:t>)</a:t>
            </a:r>
          </a:p>
          <a:p>
            <a:r>
              <a:rPr lang="en-GB" sz="1800" dirty="0" err="1"/>
              <a:t>Nem</a:t>
            </a:r>
            <a:r>
              <a:rPr lang="en-GB" sz="1800" dirty="0"/>
              <a:t> a k</a:t>
            </a:r>
            <a:r>
              <a:rPr lang="de-DE" sz="1800" dirty="0" err="1"/>
              <a:t>ívánt</a:t>
            </a:r>
            <a:r>
              <a:rPr lang="de-DE" sz="1800" dirty="0"/>
              <a:t> </a:t>
            </a:r>
            <a:r>
              <a:rPr lang="de-DE" sz="1800" dirty="0" err="1" smtClean="0"/>
              <a:t>szorzatalak</a:t>
            </a:r>
            <a:endParaRPr lang="de-DE" sz="1800" dirty="0" smtClean="0"/>
          </a:p>
          <a:p>
            <a:r>
              <a:rPr lang="hu-HU" sz="1800" dirty="0"/>
              <a:t>(</a:t>
            </a:r>
            <a:r>
              <a:rPr lang="hu-HU" sz="1800" dirty="0">
                <a:solidFill>
                  <a:schemeClr val="accent1"/>
                </a:solidFill>
              </a:rPr>
              <a:t>a</a:t>
            </a:r>
            <a:r>
              <a:rPr lang="hu-HU" sz="1800" baseline="30000" dirty="0">
                <a:solidFill>
                  <a:schemeClr val="accent1"/>
                </a:solidFill>
              </a:rPr>
              <a:t>2</a:t>
            </a:r>
            <a:r>
              <a:rPr lang="hu-HU" sz="1800" dirty="0"/>
              <a:t> – </a:t>
            </a:r>
            <a:r>
              <a:rPr lang="hu-HU" sz="1800" dirty="0">
                <a:solidFill>
                  <a:schemeClr val="accent2"/>
                </a:solidFill>
              </a:rPr>
              <a:t>b</a:t>
            </a:r>
            <a:r>
              <a:rPr lang="hu-HU" sz="1800" baseline="30000" dirty="0">
                <a:solidFill>
                  <a:schemeClr val="accent2"/>
                </a:solidFill>
              </a:rPr>
              <a:t>2</a:t>
            </a:r>
            <a:r>
              <a:rPr lang="hu-HU" sz="1800" dirty="0"/>
              <a:t>)</a:t>
            </a:r>
            <a:r>
              <a:rPr lang="de-DE" sz="1800" dirty="0"/>
              <a:t> </a:t>
            </a:r>
            <a:r>
              <a:rPr lang="en-GB" sz="1800" dirty="0"/>
              <a:t>= </a:t>
            </a:r>
            <a:r>
              <a:rPr lang="en-GB" sz="1800" dirty="0" smtClean="0"/>
              <a:t>(</a:t>
            </a:r>
            <a:r>
              <a:rPr lang="en-GB" sz="1800" dirty="0" smtClean="0">
                <a:solidFill>
                  <a:schemeClr val="accent1"/>
                </a:solidFill>
              </a:rPr>
              <a:t>a</a:t>
            </a:r>
            <a:r>
              <a:rPr lang="en-GB" sz="1800" dirty="0" smtClean="0"/>
              <a:t> +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 smtClean="0"/>
              <a:t>) </a:t>
            </a:r>
            <a:r>
              <a:rPr lang="en-GB" sz="1800" dirty="0"/>
              <a:t>(</a:t>
            </a:r>
            <a:r>
              <a:rPr lang="en-GB" sz="1800" dirty="0">
                <a:solidFill>
                  <a:schemeClr val="accent1"/>
                </a:solidFill>
              </a:rPr>
              <a:t>a</a:t>
            </a:r>
            <a:r>
              <a:rPr lang="en-GB" sz="1800" dirty="0"/>
              <a:t> – </a:t>
            </a:r>
            <a:r>
              <a:rPr lang="en-GB" sz="1800" dirty="0">
                <a:solidFill>
                  <a:schemeClr val="accent2"/>
                </a:solidFill>
              </a:rPr>
              <a:t>b</a:t>
            </a:r>
            <a:r>
              <a:rPr lang="en-GB" sz="1800" dirty="0" smtClean="0"/>
              <a:t>)</a:t>
            </a:r>
          </a:p>
          <a:p>
            <a:r>
              <a:rPr lang="de-DE" sz="1800" dirty="0" err="1" smtClean="0"/>
              <a:t>Átrendezés</a:t>
            </a:r>
            <a:r>
              <a:rPr lang="de-DE" sz="1800" dirty="0" smtClean="0"/>
              <a:t> </a:t>
            </a:r>
            <a:r>
              <a:rPr lang="de-DE" sz="1800" dirty="0" err="1" smtClean="0"/>
              <a:t>szükséges</a:t>
            </a:r>
            <a:endParaRPr lang="de-DE" sz="1800" dirty="0" smtClean="0"/>
          </a:p>
          <a:p>
            <a:endParaRPr lang="de-DE" sz="1800" dirty="0"/>
          </a:p>
          <a:p>
            <a:pPr marL="0" indent="0">
              <a:buNone/>
            </a:pPr>
            <a:r>
              <a:rPr lang="de-DE" sz="1800" dirty="0" smtClean="0"/>
              <a:t>	</a:t>
            </a:r>
            <a:r>
              <a:rPr lang="en-GB" sz="9600" dirty="0" smtClean="0">
                <a:solidFill>
                  <a:schemeClr val="accent6">
                    <a:lumMod val="50000"/>
                  </a:schemeClr>
                </a:solidFill>
              </a:rPr>
              <a:t>✔</a:t>
            </a:r>
            <a:endParaRPr lang="hu-HU" sz="96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7204180" y="3656015"/>
            <a:ext cx="1426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(a </a:t>
            </a:r>
            <a:r>
              <a:rPr lang="de-DE" dirty="0" smtClean="0"/>
              <a:t>+</a:t>
            </a:r>
            <a:r>
              <a:rPr lang="hu-HU" dirty="0" smtClean="0"/>
              <a:t> </a:t>
            </a:r>
            <a:r>
              <a:rPr lang="hu-HU" dirty="0" smtClean="0"/>
              <a:t>b</a:t>
            </a:r>
            <a:r>
              <a:rPr lang="hu-HU" dirty="0" smtClean="0"/>
              <a:t>)</a:t>
            </a:r>
            <a:r>
              <a:rPr lang="de-DE" dirty="0" smtClean="0"/>
              <a:t> (a – b)</a:t>
            </a:r>
            <a:endParaRPr lang="en-GB" dirty="0"/>
          </a:p>
        </p:txBody>
      </p:sp>
      <p:grpSp>
        <p:nvGrpSpPr>
          <p:cNvPr id="13" name="Group 12"/>
          <p:cNvGrpSpPr/>
          <p:nvPr/>
        </p:nvGrpSpPr>
        <p:grpSpPr>
          <a:xfrm>
            <a:off x="4915302" y="3613994"/>
            <a:ext cx="711481" cy="378759"/>
            <a:chOff x="9023542" y="3623421"/>
            <a:chExt cx="711481" cy="378759"/>
          </a:xfrm>
        </p:grpSpPr>
        <p:sp>
          <p:nvSpPr>
            <p:cNvPr id="40" name="TextBox 39"/>
            <p:cNvSpPr txBox="1"/>
            <p:nvPr/>
          </p:nvSpPr>
          <p:spPr>
            <a:xfrm>
              <a:off x="9088692" y="3624502"/>
              <a:ext cx="6463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- b </a:t>
              </a:r>
              <a:endParaRPr lang="en-GB" dirty="0"/>
            </a:p>
          </p:txBody>
        </p:sp>
        <p:sp>
          <p:nvSpPr>
            <p:cNvPr id="45" name="Oval 44"/>
            <p:cNvSpPr/>
            <p:nvPr/>
          </p:nvSpPr>
          <p:spPr>
            <a:xfrm>
              <a:off x="9023542" y="3623421"/>
              <a:ext cx="711481" cy="378759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7565066" y="2181907"/>
            <a:ext cx="756365" cy="378759"/>
            <a:chOff x="7522198" y="5468195"/>
            <a:chExt cx="756365" cy="378759"/>
          </a:xfrm>
        </p:grpSpPr>
        <p:sp>
          <p:nvSpPr>
            <p:cNvPr id="78" name="TextBox 77"/>
            <p:cNvSpPr txBox="1"/>
            <p:nvPr/>
          </p:nvSpPr>
          <p:spPr>
            <a:xfrm>
              <a:off x="7587348" y="5468195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u-HU" dirty="0" smtClean="0"/>
                <a:t>a + b </a:t>
              </a:r>
              <a:endParaRPr lang="en-GB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7522198" y="5468195"/>
              <a:ext cx="711481" cy="378759"/>
            </a:xfrm>
            <a:prstGeom prst="ellipse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859972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471</TotalTime>
  <Words>244</Words>
  <Application>Microsoft Office PowerPoint</Application>
  <PresentationFormat>Widescreen</PresentationFormat>
  <Paragraphs>68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a2-b2 = (a+b)(a-b)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Janos</dc:creator>
  <cp:lastModifiedBy>Janos Palko-Seitzinger</cp:lastModifiedBy>
  <cp:revision>54</cp:revision>
  <dcterms:created xsi:type="dcterms:W3CDTF">2022-10-16T13:47:40Z</dcterms:created>
  <dcterms:modified xsi:type="dcterms:W3CDTF">2022-10-24T03:15:18Z</dcterms:modified>
</cp:coreProperties>
</file>