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8" r:id="rId4"/>
    <p:sldId id="259" r:id="rId5"/>
    <p:sldId id="256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7991C3-1C16-AF2D-0432-752BBC6834BA}" v="376" dt="2022-10-10T07:14:51.739"/>
    <p1510:client id="{F839242C-5A62-4FB6-B27C-3C8BCEB60306}" v="101" dt="2022-10-24T09:22:21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25B1C8-9399-461A-A250-99DD33D5F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ED623C9-5E03-41AD-BC70-B06FBA13F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6CBEEFC-BF3A-4F79-9131-A5204E6D7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66884B7-5B24-4882-BDC8-F4EE788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59B35F5-B390-4A7E-AC8E-FDCB77EC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339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D189A8-EB92-4178-A107-90DC0FB79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3F3F9C4-01D9-4093-BCC9-64DBBE03B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6A348A5-9DE1-48BA-B59F-D789EFD0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F8461C2-016A-4335-94B7-7DB05D38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23C7ED1-6157-47A6-8E95-00F71665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320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C992BCF7-A9B6-44A2-8E3D-E9D82F69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4FC9783-6E0F-437A-9099-26725077D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1D3B471-4BFE-4953-9962-D90737E6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AD8B573-A31D-4772-AEBE-3623D3CC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A3273AE-BC67-489B-9679-DDCB7AED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354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5EABA6-F508-450F-87B2-ED07B0D4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6F7B04-0453-452B-B935-85EDBD139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6B5BFA4-0D9E-4C2D-AF6C-7D4E4394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FBE5153-F0A0-4E55-9508-408AF6D0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549C84-2C80-49ED-8CB7-6F886439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076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79A011-459B-4E31-BDD0-29A8029F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C702BFA-B08D-4E76-90CF-3E18E4A3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A0FCBA-7E32-4E1F-B30B-052FC2D1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A1E89DA-6DE2-4420-9B77-90C2B375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DFAB94-02FB-43FC-80E2-E0AB16DB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200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663820-BA93-407D-A7D7-BAB3424F0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91E603-F482-4CFE-AAA2-0A655702A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95D9B8-B964-401A-BA24-DDB10B15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E7B6213-31BC-4A0D-ADD9-3B743439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90EBE05-C904-4251-8D73-BDA580DD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1B62DAD-E161-4E3E-BDD4-86C5DE0B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05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DED8BA-7B69-456F-B103-F5559AA8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CCCEE79-DC6B-4325-990A-00A7A30DF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5A38037-7DD1-4E07-BAF8-8A552EF5F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CD8A349-C8B2-43C5-A05F-5DD3F058E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6C849AC-B0C3-47E7-90DC-830F31601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6C533AA-82D6-4C4F-8A6F-42B93FD8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EB0AF2C-997D-4C06-A820-2C96D75C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B860EEB6-995A-49ED-84F4-24629C20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138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3B06FB-C4DC-4989-B8FC-5BF0CA90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BB5F7EB-F59E-4A18-A7F5-D1EAD4DB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4F6BBC3-5FDD-4733-A569-DDF6C9AEC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D1C9DA0-A1F5-4D17-B362-2D722480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48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06A7C9A-25D7-4C1F-BD56-2E65EDC7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C4C481B-87B6-4AA5-8C66-388C1149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582BBE-FFBC-4418-A197-20941BB3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06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16D37F-1EF2-4215-8A4F-43938D24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495710-EB86-42BF-B633-F543494CE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D2A81B0-8A72-4205-942F-80F56F8A0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AC6DBD7-4EF9-498C-A152-0C9E5C8A0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2C116AA-C914-4A5D-9C52-372213B2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037B29A-BEE0-47DD-B9D4-1F4A6700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63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31C467-F53A-4D22-97AF-483AD0F2B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FFD24F8-0FB5-498E-A5BE-15F11828C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BE47D7F-7BFA-462C-8154-CC07814E1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5F52022-D966-4C90-B82B-78AC554E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8C8A7F9-1AE8-4017-A92E-C5115846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D5EA0A5-9BA9-46D6-B46A-7ED0F90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44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5416474-3036-4D20-A1A3-F34C54223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BF90B55-EC43-48A6-9B3A-49269BD13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242F4E-43D7-4EBA-9B4D-C6173164F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D84D7-19E9-412E-BC2E-26C907F54C2B}" type="datetimeFigureOut">
              <a:rPr lang="hu-HU" smtClean="0"/>
              <a:t>2023. 03. 13.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BE150DB-F01E-4618-86EF-09FA509F3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D14F245-42A5-46BE-8993-1056BCE5F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D2573-5736-4603-B1F4-85659A1D8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134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0EDF0B-831F-4DD0-87BC-E846F395B9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Párhuzamos szelők tétele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E8A1B6E-E5F1-4472-A56A-CAB5EC3010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Huppert-Antonov</a:t>
            </a:r>
            <a:r>
              <a:rPr lang="hu-HU" dirty="0"/>
              <a:t> </a:t>
            </a:r>
            <a:r>
              <a:rPr lang="hu-HU" dirty="0" err="1"/>
              <a:t>Maia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551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9D68AD-A0DA-49E7-AF55-9FC906359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Ha egy szög szárait párhuzamos egyenesekkel metsszük, akkor az egyik</a:t>
            </a:r>
            <a:r>
              <a:rPr lang="en-US" i="1" dirty="0"/>
              <a:t> </a:t>
            </a:r>
            <a:r>
              <a:rPr lang="hu-HU" i="1" dirty="0"/>
              <a:t>(OD) száron keletkező szakaszok (OB, BC, CD) hosszának aránya egyenlő a másik száron (OD’) keletkező  megfelelő szakaszok (OB’, B’C’, C’D’) hosszának arányával.</a:t>
            </a:r>
          </a:p>
          <a:p>
            <a:r>
              <a:rPr lang="hu-HU" dirty="0"/>
              <a:t>OB:CD=OB’:C’D’</a:t>
            </a:r>
          </a:p>
        </p:txBody>
      </p: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553CAB4B-3E45-4ADB-B743-2D365B6F9DCF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72269" y="4394975"/>
            <a:ext cx="1988191" cy="1208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9EB196EA-C1AA-5807-F0FF-9BA1AC7E8970}"/>
              </a:ext>
            </a:extLst>
          </p:cNvPr>
          <p:cNvGrpSpPr/>
          <p:nvPr/>
        </p:nvGrpSpPr>
        <p:grpSpPr>
          <a:xfrm>
            <a:off x="3974290" y="4394976"/>
            <a:ext cx="3090406" cy="1409844"/>
            <a:chOff x="3974290" y="4394976"/>
            <a:chExt cx="3090406" cy="1409844"/>
          </a:xfrm>
        </p:grpSpPr>
        <p:cxnSp>
          <p:nvCxnSpPr>
            <p:cNvPr id="29" name="Egyenes összekötő 28">
              <a:extLst>
                <a:ext uri="{FF2B5EF4-FFF2-40B4-BE49-F238E27FC236}">
                  <a16:creationId xmlns:a16="http://schemas.microsoft.com/office/drawing/2014/main" id="{011B02BD-0223-4F5D-A3ED-1E6F9174EA45}"/>
                </a:ext>
              </a:extLst>
            </p:cNvPr>
            <p:cNvCxnSpPr/>
            <p:nvPr/>
          </p:nvCxnSpPr>
          <p:spPr>
            <a:xfrm flipH="1">
              <a:off x="4319426" y="4394976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gyenes összekötő 30">
              <a:extLst>
                <a:ext uri="{FF2B5EF4-FFF2-40B4-BE49-F238E27FC236}">
                  <a16:creationId xmlns:a16="http://schemas.microsoft.com/office/drawing/2014/main" id="{D6633108-FEAC-44FD-9E2D-C2EEAE0C0AD6}"/>
                </a:ext>
              </a:extLst>
            </p:cNvPr>
            <p:cNvCxnSpPr/>
            <p:nvPr/>
          </p:nvCxnSpPr>
          <p:spPr>
            <a:xfrm flipH="1">
              <a:off x="4342643" y="5602991"/>
              <a:ext cx="27220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Szövegdoboz 34">
              <a:extLst>
                <a:ext uri="{FF2B5EF4-FFF2-40B4-BE49-F238E27FC236}">
                  <a16:creationId xmlns:a16="http://schemas.microsoft.com/office/drawing/2014/main" id="{E38FD4D8-957D-4FC0-AFF4-FF2228643E06}"/>
                </a:ext>
              </a:extLst>
            </p:cNvPr>
            <p:cNvSpPr txBox="1"/>
            <p:nvPr/>
          </p:nvSpPr>
          <p:spPr>
            <a:xfrm>
              <a:off x="3974290" y="543548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O</a:t>
              </a:r>
            </a:p>
          </p:txBody>
        </p:sp>
      </p:grp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A443ECAE-3D1D-4519-A242-F8A5F4E7DEB5}"/>
              </a:ext>
            </a:extLst>
          </p:cNvPr>
          <p:cNvSpPr txBox="1"/>
          <p:nvPr/>
        </p:nvSpPr>
        <p:spPr>
          <a:xfrm>
            <a:off x="6308641" y="4128631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D</a:t>
            </a:r>
          </a:p>
        </p:txBody>
      </p: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4C11BCD2-3EC7-5106-EABE-1A9EA7B50E45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72269" y="4394974"/>
            <a:ext cx="1988191" cy="1208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D40C051C-1D9C-0B09-01D4-2AB2A3DC17CE}"/>
              </a:ext>
            </a:extLst>
          </p:cNvPr>
          <p:cNvCxnSpPr/>
          <p:nvPr/>
        </p:nvCxnSpPr>
        <p:spPr>
          <a:xfrm flipH="1">
            <a:off x="4319426" y="4394975"/>
            <a:ext cx="1988191" cy="1208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B94D4ADF-891D-8B97-CC65-6F26A3F8947F}"/>
              </a:ext>
            </a:extLst>
          </p:cNvPr>
          <p:cNvSpPr txBox="1"/>
          <p:nvPr/>
        </p:nvSpPr>
        <p:spPr>
          <a:xfrm>
            <a:off x="3974290" y="543548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O</a:t>
            </a:r>
          </a:p>
        </p:txBody>
      </p:sp>
      <p:grpSp>
        <p:nvGrpSpPr>
          <p:cNvPr id="25" name="Csoportba foglalás 24">
            <a:extLst>
              <a:ext uri="{FF2B5EF4-FFF2-40B4-BE49-F238E27FC236}">
                <a16:creationId xmlns:a16="http://schemas.microsoft.com/office/drawing/2014/main" id="{BF52E06D-076C-C61F-5D2E-EF0B3C7223BC}"/>
              </a:ext>
            </a:extLst>
          </p:cNvPr>
          <p:cNvGrpSpPr/>
          <p:nvPr/>
        </p:nvGrpSpPr>
        <p:grpSpPr>
          <a:xfrm>
            <a:off x="4387363" y="4001295"/>
            <a:ext cx="2877597" cy="1991782"/>
            <a:chOff x="4391751" y="4001294"/>
            <a:chExt cx="2877597" cy="1991782"/>
          </a:xfrm>
        </p:grpSpPr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5C2D65C2-09FB-4FF7-8CAB-9CC03A5D52ED}"/>
                </a:ext>
              </a:extLst>
            </p:cNvPr>
            <p:cNvSpPr txBox="1"/>
            <p:nvPr/>
          </p:nvSpPr>
          <p:spPr>
            <a:xfrm>
              <a:off x="4791088" y="50369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B</a:t>
              </a:r>
            </a:p>
          </p:txBody>
        </p:sp>
        <p:cxnSp>
          <p:nvCxnSpPr>
            <p:cNvPr id="32" name="Egyenes összekötő 31">
              <a:extLst>
                <a:ext uri="{FF2B5EF4-FFF2-40B4-BE49-F238E27FC236}">
                  <a16:creationId xmlns:a16="http://schemas.microsoft.com/office/drawing/2014/main" id="{60B7A082-DC6D-4326-8D74-A66D29A8324C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760055" y="4391382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Szövegdoboz 43">
              <a:extLst>
                <a:ext uri="{FF2B5EF4-FFF2-40B4-BE49-F238E27FC236}">
                  <a16:creationId xmlns:a16="http://schemas.microsoft.com/office/drawing/2014/main" id="{B5409CDF-CA81-4AB9-8B2E-E2AAAD265CA1}"/>
                </a:ext>
              </a:extLst>
            </p:cNvPr>
            <p:cNvSpPr txBox="1"/>
            <p:nvPr/>
          </p:nvSpPr>
          <p:spPr>
            <a:xfrm>
              <a:off x="6061879" y="5300460"/>
              <a:ext cx="375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C’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76E34AB0-289E-4AE7-8BAC-8F95F4D9010A}"/>
                </a:ext>
              </a:extLst>
            </p:cNvPr>
            <p:cNvSpPr txBox="1"/>
            <p:nvPr/>
          </p:nvSpPr>
          <p:spPr>
            <a:xfrm>
              <a:off x="5347470" y="45954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C</a:t>
              </a:r>
            </a:p>
          </p:txBody>
        </p:sp>
        <p:cxnSp>
          <p:nvCxnSpPr>
            <p:cNvPr id="33" name="Egyenes összekötő 32">
              <a:extLst>
                <a:ext uri="{FF2B5EF4-FFF2-40B4-BE49-F238E27FC236}">
                  <a16:creationId xmlns:a16="http://schemas.microsoft.com/office/drawing/2014/main" id="{C72ACCF5-83C8-413B-9F07-A393886ED49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001663" y="4394973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Szövegdoboz 19">
              <a:extLst>
                <a:ext uri="{FF2B5EF4-FFF2-40B4-BE49-F238E27FC236}">
                  <a16:creationId xmlns:a16="http://schemas.microsoft.com/office/drawing/2014/main" id="{AB7DA380-D227-6BDF-4A3F-EE5655AFAAB0}"/>
                </a:ext>
              </a:extLst>
            </p:cNvPr>
            <p:cNvSpPr txBox="1"/>
            <p:nvPr/>
          </p:nvSpPr>
          <p:spPr>
            <a:xfrm>
              <a:off x="5262758" y="5298741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B’</a:t>
              </a:r>
            </a:p>
          </p:txBody>
        </p:sp>
        <p:cxnSp>
          <p:nvCxnSpPr>
            <p:cNvPr id="61" name="Egyenes összekötő 60">
              <a:extLst>
                <a:ext uri="{FF2B5EF4-FFF2-40B4-BE49-F238E27FC236}">
                  <a16:creationId xmlns:a16="http://schemas.microsoft.com/office/drawing/2014/main" id="{A90357CD-17FB-F023-E515-FE448432F14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671245" y="4393510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06ADC91B-4BFF-3535-2AE4-5A9A87ED4523}"/>
              </a:ext>
            </a:extLst>
          </p:cNvPr>
          <p:cNvGrpSpPr/>
          <p:nvPr/>
        </p:nvGrpSpPr>
        <p:grpSpPr>
          <a:xfrm>
            <a:off x="3973266" y="4127167"/>
            <a:ext cx="3432819" cy="1676188"/>
            <a:chOff x="3973266" y="4127167"/>
            <a:chExt cx="3432819" cy="1676188"/>
          </a:xfrm>
        </p:grpSpPr>
        <p:cxnSp>
          <p:nvCxnSpPr>
            <p:cNvPr id="13" name="Egyenes összekötő 12">
              <a:extLst>
                <a:ext uri="{FF2B5EF4-FFF2-40B4-BE49-F238E27FC236}">
                  <a16:creationId xmlns:a16="http://schemas.microsoft.com/office/drawing/2014/main" id="{D8D3AE46-FB91-FAA4-B79B-5C19416C27B7}"/>
                </a:ext>
              </a:extLst>
            </p:cNvPr>
            <p:cNvCxnSpPr/>
            <p:nvPr/>
          </p:nvCxnSpPr>
          <p:spPr>
            <a:xfrm flipH="1">
              <a:off x="4342643" y="5602990"/>
              <a:ext cx="27220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gyenes összekötő 62">
              <a:extLst>
                <a:ext uri="{FF2B5EF4-FFF2-40B4-BE49-F238E27FC236}">
                  <a16:creationId xmlns:a16="http://schemas.microsoft.com/office/drawing/2014/main" id="{8383EFCB-4168-EE11-CACC-F0818D88DF2E}"/>
                </a:ext>
              </a:extLst>
            </p:cNvPr>
            <p:cNvCxnSpPr/>
            <p:nvPr/>
          </p:nvCxnSpPr>
          <p:spPr>
            <a:xfrm flipH="1">
              <a:off x="4318402" y="4392766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Szövegdoboz 36">
              <a:extLst>
                <a:ext uri="{FF2B5EF4-FFF2-40B4-BE49-F238E27FC236}">
                  <a16:creationId xmlns:a16="http://schemas.microsoft.com/office/drawing/2014/main" id="{0FCC8960-89EE-4720-B052-BF0AF93A6AD8}"/>
                </a:ext>
              </a:extLst>
            </p:cNvPr>
            <p:cNvSpPr txBox="1"/>
            <p:nvPr/>
          </p:nvSpPr>
          <p:spPr>
            <a:xfrm>
              <a:off x="7020723" y="5332757"/>
              <a:ext cx="385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D’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FF067CE4-7F89-598E-6F05-95A348D21740}"/>
                </a:ext>
              </a:extLst>
            </p:cNvPr>
            <p:cNvSpPr txBox="1"/>
            <p:nvPr/>
          </p:nvSpPr>
          <p:spPr>
            <a:xfrm>
              <a:off x="6307617" y="412716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</a:t>
              </a:r>
            </a:p>
          </p:txBody>
        </p:sp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36CCE3A5-861F-DB9E-6750-FF637526F079}"/>
                </a:ext>
              </a:extLst>
            </p:cNvPr>
            <p:cNvSpPr txBox="1"/>
            <p:nvPr/>
          </p:nvSpPr>
          <p:spPr>
            <a:xfrm>
              <a:off x="3973266" y="5434023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O</a:t>
              </a:r>
            </a:p>
          </p:txBody>
        </p:sp>
      </p:grpSp>
      <p:grpSp>
        <p:nvGrpSpPr>
          <p:cNvPr id="18" name="Csoportba foglalás 17">
            <a:extLst>
              <a:ext uri="{FF2B5EF4-FFF2-40B4-BE49-F238E27FC236}">
                <a16:creationId xmlns:a16="http://schemas.microsoft.com/office/drawing/2014/main" id="{7AAC89FB-7BE4-A469-19F1-33DF78BAB8B3}"/>
              </a:ext>
            </a:extLst>
          </p:cNvPr>
          <p:cNvGrpSpPr/>
          <p:nvPr/>
        </p:nvGrpSpPr>
        <p:grpSpPr>
          <a:xfrm>
            <a:off x="4317378" y="4393511"/>
            <a:ext cx="2784245" cy="1292287"/>
            <a:chOff x="4317378" y="4393511"/>
            <a:chExt cx="2784245" cy="1292287"/>
          </a:xfrm>
        </p:grpSpPr>
        <p:cxnSp>
          <p:nvCxnSpPr>
            <p:cNvPr id="49" name="Egyenes összekötő 48">
              <a:extLst>
                <a:ext uri="{FF2B5EF4-FFF2-40B4-BE49-F238E27FC236}">
                  <a16:creationId xmlns:a16="http://schemas.microsoft.com/office/drawing/2014/main" id="{C5157B6A-3C23-4A0D-B392-B39F98C7D7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17378" y="5149589"/>
              <a:ext cx="635349" cy="38603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Egyenes összekötő 63">
              <a:extLst>
                <a:ext uri="{FF2B5EF4-FFF2-40B4-BE49-F238E27FC236}">
                  <a16:creationId xmlns:a16="http://schemas.microsoft.com/office/drawing/2014/main" id="{C0962E71-014D-3CB1-2218-D314C24689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5639098"/>
              <a:ext cx="1005623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Egyenes összekötő 18">
              <a:extLst>
                <a:ext uri="{FF2B5EF4-FFF2-40B4-BE49-F238E27FC236}">
                  <a16:creationId xmlns:a16="http://schemas.microsoft.com/office/drawing/2014/main" id="{B55C5982-0EBB-5536-B415-0DF5D57562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80989" y="5685798"/>
              <a:ext cx="878005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Egyenes összekötő 6">
              <a:extLst>
                <a:ext uri="{FF2B5EF4-FFF2-40B4-BE49-F238E27FC236}">
                  <a16:creationId xmlns:a16="http://schemas.microsoft.com/office/drawing/2014/main" id="{ACC0974B-1125-A8CA-512D-020834F26B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29328" y="4393511"/>
              <a:ext cx="620455" cy="38991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557910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ím 68">
            <a:extLst>
              <a:ext uri="{FF2B5EF4-FFF2-40B4-BE49-F238E27FC236}">
                <a16:creationId xmlns:a16="http://schemas.microsoft.com/office/drawing/2014/main" id="{5F510542-8B2D-4DD3-AC03-9CAC66B9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I.</a:t>
            </a:r>
          </a:p>
        </p:txBody>
      </p:sp>
      <p:sp>
        <p:nvSpPr>
          <p:cNvPr id="70" name="Tartalom helye 69">
            <a:extLst>
              <a:ext uri="{FF2B5EF4-FFF2-40B4-BE49-F238E27FC236}">
                <a16:creationId xmlns:a16="http://schemas.microsoft.com/office/drawing/2014/main" id="{1A5144F7-7F59-433A-98D2-929EC24C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87" y="1382793"/>
            <a:ext cx="11290437" cy="198819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hu-HU" dirty="0"/>
              <a:t>Ha a párhuzamos egyenesek az egyik szögszárat (OD) egyenlő hosszúságú szakaszokra metszik:</a:t>
            </a:r>
          </a:p>
          <a:p>
            <a:r>
              <a:rPr lang="hu-HU" dirty="0">
                <a:ea typeface="Calibri"/>
                <a:cs typeface="Calibri"/>
              </a:rPr>
              <a:t>az OB és OC szakaszok egy szögszáron vannak, a BB’ és </a:t>
            </a:r>
            <a:r>
              <a:rPr lang="en-US" dirty="0">
                <a:ea typeface="Calibri"/>
                <a:cs typeface="Calibri"/>
              </a:rPr>
              <a:t>DD</a:t>
            </a:r>
            <a:r>
              <a:rPr lang="hu-HU" dirty="0">
                <a:ea typeface="Calibri"/>
                <a:cs typeface="Calibri"/>
              </a:rPr>
              <a:t>’ szakaszok pedig párhuzamosak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Egy</a:t>
            </a:r>
            <a:r>
              <a:rPr lang="en-US" dirty="0">
                <a:ea typeface="Calibri"/>
                <a:cs typeface="Calibri"/>
              </a:rPr>
              <a:t>  </a:t>
            </a:r>
            <a:r>
              <a:rPr lang="hu-HU" dirty="0">
                <a:ea typeface="Calibri"/>
                <a:cs typeface="Calibri"/>
              </a:rPr>
              <a:t>C-</a:t>
            </a:r>
            <a:r>
              <a:rPr lang="hu-HU" dirty="0" err="1">
                <a:ea typeface="Calibri"/>
                <a:cs typeface="Calibri"/>
              </a:rPr>
              <a:t>hez</a:t>
            </a:r>
            <a:r>
              <a:rPr lang="hu-HU" dirty="0">
                <a:ea typeface="Calibri"/>
                <a:cs typeface="Calibri"/>
              </a:rPr>
              <a:t> OD’-vel párhuzamos és egyenlő </a:t>
            </a:r>
            <a:r>
              <a:rPr lang="hu-HU" dirty="0" err="1">
                <a:ea typeface="Calibri"/>
                <a:cs typeface="Calibri"/>
              </a:rPr>
              <a:t>hosszúságu</a:t>
            </a:r>
            <a:r>
              <a:rPr lang="hu-HU" dirty="0">
                <a:ea typeface="Calibri"/>
                <a:cs typeface="Calibri"/>
              </a:rPr>
              <a:t> szakasz behúzása után egyenlő szögeket (BOB’, DCE) kapunk</a:t>
            </a:r>
            <a:endParaRPr lang="en-US" dirty="0">
              <a:ea typeface="Calibri"/>
              <a:cs typeface="Calibri"/>
            </a:endParaRPr>
          </a:p>
          <a:p>
            <a:r>
              <a:rPr lang="hu-HU" dirty="0">
                <a:ea typeface="Calibri"/>
                <a:cs typeface="Calibri"/>
              </a:rPr>
              <a:t>Mivel tudjuk, hogy OB és DC szakaszok párhuzamosak, a BB’ és DD’ szakaszok párhuzamosak és az ezek által alkotott  szögek egyenlőek, az BOB’ ás DCE háromszögek egybevágóak</a:t>
            </a:r>
          </a:p>
          <a:p>
            <a:r>
              <a:rPr lang="hu-HU" dirty="0">
                <a:ea typeface="Calibri"/>
                <a:cs typeface="Calibri"/>
              </a:rPr>
              <a:t>Mivel a háromszögek egybevágóak, a harmadik oldaluk (OB’; CE) is egyenlő</a:t>
            </a:r>
          </a:p>
        </p:txBody>
      </p: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id="{10DF6F63-29CA-82B9-3916-D28812B56A28}"/>
              </a:ext>
            </a:extLst>
          </p:cNvPr>
          <p:cNvGrpSpPr/>
          <p:nvPr/>
        </p:nvGrpSpPr>
        <p:grpSpPr>
          <a:xfrm>
            <a:off x="3974290" y="4180504"/>
            <a:ext cx="3430771" cy="1624316"/>
            <a:chOff x="3974290" y="4180504"/>
            <a:chExt cx="3430771" cy="1624316"/>
          </a:xfrm>
        </p:grpSpPr>
        <p:cxnSp>
          <p:nvCxnSpPr>
            <p:cNvPr id="3" name="Egyenes összekötő 28">
              <a:extLst>
                <a:ext uri="{FF2B5EF4-FFF2-40B4-BE49-F238E27FC236}">
                  <a16:creationId xmlns:a16="http://schemas.microsoft.com/office/drawing/2014/main" id="{05E02575-2FDA-96D5-FE5C-69BB248B52DF}"/>
                </a:ext>
              </a:extLst>
            </p:cNvPr>
            <p:cNvCxnSpPr/>
            <p:nvPr/>
          </p:nvCxnSpPr>
          <p:spPr>
            <a:xfrm flipH="1">
              <a:off x="4319426" y="4394976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Egyenes összekötő 30">
              <a:extLst>
                <a:ext uri="{FF2B5EF4-FFF2-40B4-BE49-F238E27FC236}">
                  <a16:creationId xmlns:a16="http://schemas.microsoft.com/office/drawing/2014/main" id="{1D2DE4C5-2093-8190-CA4A-7382D5C7E32B}"/>
                </a:ext>
              </a:extLst>
            </p:cNvPr>
            <p:cNvCxnSpPr/>
            <p:nvPr/>
          </p:nvCxnSpPr>
          <p:spPr>
            <a:xfrm flipH="1">
              <a:off x="4311242" y="5602991"/>
              <a:ext cx="27220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Szövegdoboz 34">
              <a:extLst>
                <a:ext uri="{FF2B5EF4-FFF2-40B4-BE49-F238E27FC236}">
                  <a16:creationId xmlns:a16="http://schemas.microsoft.com/office/drawing/2014/main" id="{BF2D37AC-0CFF-BF16-5678-A2CC3E02765B}"/>
                </a:ext>
              </a:extLst>
            </p:cNvPr>
            <p:cNvSpPr txBox="1"/>
            <p:nvPr/>
          </p:nvSpPr>
          <p:spPr>
            <a:xfrm>
              <a:off x="3974290" y="5435488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O</a:t>
              </a:r>
            </a:p>
          </p:txBody>
        </p:sp>
        <p:sp>
          <p:nvSpPr>
            <p:cNvPr id="10" name="Szövegdoboz 35">
              <a:extLst>
                <a:ext uri="{FF2B5EF4-FFF2-40B4-BE49-F238E27FC236}">
                  <a16:creationId xmlns:a16="http://schemas.microsoft.com/office/drawing/2014/main" id="{B5B0C45A-F8E3-7A77-FA9F-8B8292476D26}"/>
                </a:ext>
              </a:extLst>
            </p:cNvPr>
            <p:cNvSpPr txBox="1"/>
            <p:nvPr/>
          </p:nvSpPr>
          <p:spPr>
            <a:xfrm>
              <a:off x="6273842" y="418050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</a:t>
              </a:r>
            </a:p>
          </p:txBody>
        </p:sp>
        <p:sp>
          <p:nvSpPr>
            <p:cNvPr id="11" name="Szövegdoboz 36">
              <a:extLst>
                <a:ext uri="{FF2B5EF4-FFF2-40B4-BE49-F238E27FC236}">
                  <a16:creationId xmlns:a16="http://schemas.microsoft.com/office/drawing/2014/main" id="{0ADFF3D9-4364-5221-28D1-7B70B6542EEF}"/>
                </a:ext>
              </a:extLst>
            </p:cNvPr>
            <p:cNvSpPr txBox="1"/>
            <p:nvPr/>
          </p:nvSpPr>
          <p:spPr>
            <a:xfrm>
              <a:off x="7019699" y="5325164"/>
              <a:ext cx="385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D’</a:t>
              </a:r>
            </a:p>
          </p:txBody>
        </p:sp>
      </p:grp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7858EFEE-8AC5-70E0-7511-52B516FECF63}"/>
              </a:ext>
            </a:extLst>
          </p:cNvPr>
          <p:cNvGrpSpPr/>
          <p:nvPr/>
        </p:nvGrpSpPr>
        <p:grpSpPr>
          <a:xfrm>
            <a:off x="4488991" y="3788410"/>
            <a:ext cx="2660154" cy="2233653"/>
            <a:chOff x="4488991" y="3788410"/>
            <a:chExt cx="2660154" cy="2233653"/>
          </a:xfrm>
        </p:grpSpPr>
        <p:cxnSp>
          <p:nvCxnSpPr>
            <p:cNvPr id="4" name="Egyenes összekötő 29">
              <a:extLst>
                <a:ext uri="{FF2B5EF4-FFF2-40B4-BE49-F238E27FC236}">
                  <a16:creationId xmlns:a16="http://schemas.microsoft.com/office/drawing/2014/main" id="{C3E4AE2B-EB8D-01B6-1FC9-98A5FA7DAAB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551042" y="4178498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Egyenes összekötő 31">
              <a:extLst>
                <a:ext uri="{FF2B5EF4-FFF2-40B4-BE49-F238E27FC236}">
                  <a16:creationId xmlns:a16="http://schemas.microsoft.com/office/drawing/2014/main" id="{85193E7E-4A97-10CD-D49E-F4BD81EFA2B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837988" y="4382723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32">
              <a:extLst>
                <a:ext uri="{FF2B5EF4-FFF2-40B4-BE49-F238E27FC236}">
                  <a16:creationId xmlns:a16="http://schemas.microsoft.com/office/drawing/2014/main" id="{836E0700-1A04-8B72-7761-7B1CF2AE085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098903" y="4423960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Szövegdoboz 42">
              <a:extLst>
                <a:ext uri="{FF2B5EF4-FFF2-40B4-BE49-F238E27FC236}">
                  <a16:creationId xmlns:a16="http://schemas.microsoft.com/office/drawing/2014/main" id="{4D6249D1-898D-62BA-2CD5-ACCB592909D4}"/>
                </a:ext>
              </a:extLst>
            </p:cNvPr>
            <p:cNvSpPr txBox="1"/>
            <p:nvPr/>
          </p:nvSpPr>
          <p:spPr>
            <a:xfrm>
              <a:off x="5412771" y="5292867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B’</a:t>
              </a:r>
            </a:p>
          </p:txBody>
        </p:sp>
        <p:sp>
          <p:nvSpPr>
            <p:cNvPr id="18" name="Szövegdoboz 43">
              <a:extLst>
                <a:ext uri="{FF2B5EF4-FFF2-40B4-BE49-F238E27FC236}">
                  <a16:creationId xmlns:a16="http://schemas.microsoft.com/office/drawing/2014/main" id="{3B93309B-6204-67AF-33C8-C2454684D13F}"/>
                </a:ext>
              </a:extLst>
            </p:cNvPr>
            <p:cNvSpPr txBox="1"/>
            <p:nvPr/>
          </p:nvSpPr>
          <p:spPr>
            <a:xfrm>
              <a:off x="6060855" y="5292867"/>
              <a:ext cx="375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C’</a:t>
              </a:r>
            </a:p>
          </p:txBody>
        </p:sp>
        <p:sp>
          <p:nvSpPr>
            <p:cNvPr id="20" name="Szövegdoboz 45">
              <a:extLst>
                <a:ext uri="{FF2B5EF4-FFF2-40B4-BE49-F238E27FC236}">
                  <a16:creationId xmlns:a16="http://schemas.microsoft.com/office/drawing/2014/main" id="{5ED57110-2B90-4F79-792E-64536D0763F1}"/>
                </a:ext>
              </a:extLst>
            </p:cNvPr>
            <p:cNvSpPr txBox="1"/>
            <p:nvPr/>
          </p:nvSpPr>
          <p:spPr>
            <a:xfrm>
              <a:off x="4513626" y="493662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B</a:t>
              </a:r>
            </a:p>
          </p:txBody>
        </p:sp>
        <p:sp>
          <p:nvSpPr>
            <p:cNvPr id="21" name="Szövegdoboz 46">
              <a:extLst>
                <a:ext uri="{FF2B5EF4-FFF2-40B4-BE49-F238E27FC236}">
                  <a16:creationId xmlns:a16="http://schemas.microsoft.com/office/drawing/2014/main" id="{FFA0C04C-AD69-0FE7-B2EE-E7B5E29353AE}"/>
                </a:ext>
              </a:extLst>
            </p:cNvPr>
            <p:cNvSpPr txBox="1"/>
            <p:nvPr/>
          </p:nvSpPr>
          <p:spPr>
            <a:xfrm>
              <a:off x="5285832" y="444927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C</a:t>
              </a:r>
            </a:p>
          </p:txBody>
        </p:sp>
      </p:grp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9418FF2C-E2BC-392E-97F7-BDD37E8BE45A}"/>
              </a:ext>
            </a:extLst>
          </p:cNvPr>
          <p:cNvGrpSpPr/>
          <p:nvPr/>
        </p:nvGrpSpPr>
        <p:grpSpPr>
          <a:xfrm>
            <a:off x="4327641" y="4389973"/>
            <a:ext cx="2705654" cy="1223007"/>
            <a:chOff x="4327259" y="4391890"/>
            <a:chExt cx="2705654" cy="1223007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1C9174D-07C5-CA8C-F48D-34334F171B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6731" y="4391890"/>
              <a:ext cx="588819" cy="380999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9322985-7AA4-3404-9D1B-D821714774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7259" y="5121286"/>
              <a:ext cx="817644" cy="493611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889A651-193F-F694-472C-4F8147C96269}"/>
                </a:ext>
              </a:extLst>
            </p:cNvPr>
            <p:cNvCxnSpPr/>
            <p:nvPr/>
          </p:nvCxnSpPr>
          <p:spPr>
            <a:xfrm flipH="1">
              <a:off x="6253595" y="5595503"/>
              <a:ext cx="779318" cy="0"/>
            </a:xfrm>
            <a:prstGeom prst="straightConnector1">
              <a:avLst/>
            </a:prstGeom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D2A29F2-4CBB-BA1F-7AA3-FB89BB38A60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27259" y="5595503"/>
              <a:ext cx="1085512" cy="7488"/>
            </a:xfrm>
            <a:prstGeom prst="straightConnector1">
              <a:avLst/>
            </a:prstGeom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Háromszög 13">
            <a:extLst>
              <a:ext uri="{FF2B5EF4-FFF2-40B4-BE49-F238E27FC236}">
                <a16:creationId xmlns:a16="http://schemas.microsoft.com/office/drawing/2014/main" id="{2FD3F410-733D-C8ED-5BF6-B4B9FAED98F7}"/>
              </a:ext>
            </a:extLst>
          </p:cNvPr>
          <p:cNvSpPr/>
          <p:nvPr/>
        </p:nvSpPr>
        <p:spPr>
          <a:xfrm>
            <a:off x="4331691" y="5107962"/>
            <a:ext cx="1125179" cy="502734"/>
          </a:xfrm>
          <a:prstGeom prst="triangle">
            <a:avLst>
              <a:gd name="adj" fmla="val 7331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0748E6C-43D8-7051-B481-417E7ED1918E}"/>
              </a:ext>
            </a:extLst>
          </p:cNvPr>
          <p:cNvCxnSpPr/>
          <p:nvPr/>
        </p:nvCxnSpPr>
        <p:spPr>
          <a:xfrm flipV="1">
            <a:off x="5717113" y="4743450"/>
            <a:ext cx="828024" cy="2752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2DF430D-7FE0-6EA0-DE70-7BCE7840DBC9}"/>
              </a:ext>
            </a:extLst>
          </p:cNvPr>
          <p:cNvSpPr txBox="1"/>
          <p:nvPr/>
        </p:nvSpPr>
        <p:spPr>
          <a:xfrm>
            <a:off x="6774833" y="451978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6019873"/>
      </p:ext>
    </p:extLst>
  </p:cSld>
  <p:clrMapOvr>
    <a:masterClrMapping/>
  </p:clrMapOvr>
  <p:transition spd="slow" advClick="0"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>
            <a:extLst>
              <a:ext uri="{FF2B5EF4-FFF2-40B4-BE49-F238E27FC236}">
                <a16:creationId xmlns:a16="http://schemas.microsoft.com/office/drawing/2014/main" id="{D434EBF4-ADE4-E1DC-C6AD-04E4EA72F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II.</a:t>
            </a:r>
            <a:endParaRPr lang="en-US" dirty="0"/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A8B9C0EE-933E-0CAD-8EE8-0452131A5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70" y="1984849"/>
            <a:ext cx="428105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ea typeface="Calibri"/>
                <a:cs typeface="Calibri"/>
              </a:rPr>
              <a:t>Mivel</a:t>
            </a:r>
            <a:r>
              <a:rPr lang="en-US" dirty="0">
                <a:ea typeface="Calibri"/>
                <a:cs typeface="Calibri"/>
              </a:rPr>
              <a:t> a </a:t>
            </a:r>
            <a:r>
              <a:rPr lang="en-US" dirty="0" err="1">
                <a:ea typeface="Calibri"/>
                <a:cs typeface="Calibri"/>
              </a:rPr>
              <a:t>háromszögek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hu-HU" dirty="0" err="1">
                <a:ea typeface="Calibri"/>
                <a:cs typeface="Calibri"/>
              </a:rPr>
              <a:t>egybevágóak</a:t>
            </a:r>
            <a:r>
              <a:rPr lang="en-US" dirty="0">
                <a:ea typeface="Calibri"/>
                <a:cs typeface="Calibri"/>
              </a:rPr>
              <a:t>, ha </a:t>
            </a:r>
            <a:r>
              <a:rPr lang="hu-HU" dirty="0">
                <a:ea typeface="Calibri"/>
                <a:cs typeface="Calibri"/>
              </a:rPr>
              <a:t>O</a:t>
            </a:r>
            <a:r>
              <a:rPr lang="en-US" dirty="0">
                <a:ea typeface="Calibri"/>
                <a:cs typeface="Calibri"/>
              </a:rPr>
              <a:t>B </a:t>
            </a:r>
            <a:r>
              <a:rPr lang="en-US" dirty="0" err="1">
                <a:ea typeface="Calibri"/>
                <a:cs typeface="Calibri"/>
              </a:rPr>
              <a:t>és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hu-HU" dirty="0">
                <a:ea typeface="Calibri"/>
                <a:cs typeface="Calibri"/>
              </a:rPr>
              <a:t>C</a:t>
            </a:r>
            <a:r>
              <a:rPr lang="en-US" dirty="0">
                <a:ea typeface="Calibri"/>
                <a:cs typeface="Calibri"/>
              </a:rPr>
              <a:t>D </a:t>
            </a:r>
            <a:r>
              <a:rPr lang="en-US" dirty="0" err="1">
                <a:ea typeface="Calibri"/>
                <a:cs typeface="Calibri"/>
              </a:rPr>
              <a:t>szakaszok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arányát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megváltoztatjuk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az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hu-HU" dirty="0">
                <a:ea typeface="Calibri"/>
                <a:cs typeface="Calibri"/>
              </a:rPr>
              <a:t>O</a:t>
            </a:r>
            <a:r>
              <a:rPr lang="en-US" dirty="0">
                <a:ea typeface="Calibri"/>
                <a:cs typeface="Calibri"/>
              </a:rPr>
              <a:t>B', C'D' </a:t>
            </a:r>
            <a:r>
              <a:rPr lang="en-US" dirty="0" err="1">
                <a:ea typeface="Calibri"/>
                <a:cs typeface="Calibri"/>
              </a:rPr>
              <a:t>szakaszok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aránya</a:t>
            </a:r>
            <a:r>
              <a:rPr lang="en-US" dirty="0">
                <a:ea typeface="Calibri"/>
                <a:cs typeface="Calibri"/>
              </a:rPr>
              <a:t> is meg fog </a:t>
            </a:r>
            <a:r>
              <a:rPr lang="en-US" dirty="0" err="1">
                <a:ea typeface="Calibri"/>
                <a:cs typeface="Calibri"/>
              </a:rPr>
              <a:t>változni</a:t>
            </a:r>
            <a:r>
              <a:rPr lang="en-US" dirty="0">
                <a:ea typeface="Calibri"/>
                <a:cs typeface="Calibri"/>
              </a:rPr>
              <a:t>.</a:t>
            </a:r>
          </a:p>
        </p:txBody>
      </p: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id="{6875DAEA-01D7-B602-0D37-9AD2E28FD23D}"/>
              </a:ext>
            </a:extLst>
          </p:cNvPr>
          <p:cNvGrpSpPr/>
          <p:nvPr/>
        </p:nvGrpSpPr>
        <p:grpSpPr>
          <a:xfrm>
            <a:off x="6502728" y="1830166"/>
            <a:ext cx="1555866" cy="1988191"/>
            <a:chOff x="6305447" y="1932702"/>
            <a:chExt cx="1555866" cy="1988191"/>
          </a:xfrm>
        </p:grpSpPr>
        <p:cxnSp>
          <p:nvCxnSpPr>
            <p:cNvPr id="18" name="Egyenes összekötő 9">
              <a:extLst>
                <a:ext uri="{FF2B5EF4-FFF2-40B4-BE49-F238E27FC236}">
                  <a16:creationId xmlns:a16="http://schemas.microsoft.com/office/drawing/2014/main" id="{A334366F-97DB-D9E1-1143-938BD840692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915359" y="2322790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Szövegdoboz 39">
              <a:extLst>
                <a:ext uri="{FF2B5EF4-FFF2-40B4-BE49-F238E27FC236}">
                  <a16:creationId xmlns:a16="http://schemas.microsoft.com/office/drawing/2014/main" id="{A99262C8-CD0E-15EC-A56E-848944D4EC28}"/>
                </a:ext>
              </a:extLst>
            </p:cNvPr>
            <p:cNvSpPr txBox="1"/>
            <p:nvPr/>
          </p:nvSpPr>
          <p:spPr>
            <a:xfrm>
              <a:off x="7493905" y="311814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B’</a:t>
              </a:r>
            </a:p>
          </p:txBody>
        </p:sp>
        <p:sp>
          <p:nvSpPr>
            <p:cNvPr id="38" name="Szövegdoboz 42">
              <a:extLst>
                <a:ext uri="{FF2B5EF4-FFF2-40B4-BE49-F238E27FC236}">
                  <a16:creationId xmlns:a16="http://schemas.microsoft.com/office/drawing/2014/main" id="{11604B77-EA13-D4B8-F45D-444060B7963A}"/>
                </a:ext>
              </a:extLst>
            </p:cNvPr>
            <p:cNvSpPr txBox="1"/>
            <p:nvPr/>
          </p:nvSpPr>
          <p:spPr>
            <a:xfrm>
              <a:off x="7018073" y="2668623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B</a:t>
              </a:r>
            </a:p>
          </p:txBody>
        </p:sp>
      </p:grpSp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9A38C677-C656-31FC-C9E5-2997284CC5FE}"/>
              </a:ext>
            </a:extLst>
          </p:cNvPr>
          <p:cNvGrpSpPr/>
          <p:nvPr/>
        </p:nvGrpSpPr>
        <p:grpSpPr>
          <a:xfrm>
            <a:off x="7229862" y="1758557"/>
            <a:ext cx="2120229" cy="2024355"/>
            <a:chOff x="7229862" y="1758557"/>
            <a:chExt cx="2120229" cy="2024355"/>
          </a:xfrm>
        </p:grpSpPr>
        <p:cxnSp>
          <p:nvCxnSpPr>
            <p:cNvPr id="14" name="Egyenes összekötő 5">
              <a:extLst>
                <a:ext uri="{FF2B5EF4-FFF2-40B4-BE49-F238E27FC236}">
                  <a16:creationId xmlns:a16="http://schemas.microsoft.com/office/drawing/2014/main" id="{84FD409B-82A6-DDD9-7C84-CFD1515EAEA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751988" y="2148645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8">
              <a:extLst>
                <a:ext uri="{FF2B5EF4-FFF2-40B4-BE49-F238E27FC236}">
                  <a16:creationId xmlns:a16="http://schemas.microsoft.com/office/drawing/2014/main" id="{38AA8E39-7BBC-1549-C553-D68EFF09ECE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839774" y="2184809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Szövegdoboz 40">
              <a:extLst>
                <a:ext uri="{FF2B5EF4-FFF2-40B4-BE49-F238E27FC236}">
                  <a16:creationId xmlns:a16="http://schemas.microsoft.com/office/drawing/2014/main" id="{6271CAD7-D1F7-2B1D-6D79-DD1FF5999680}"/>
                </a:ext>
              </a:extLst>
            </p:cNvPr>
            <p:cNvSpPr txBox="1"/>
            <p:nvPr/>
          </p:nvSpPr>
          <p:spPr>
            <a:xfrm>
              <a:off x="8140574" y="3118146"/>
              <a:ext cx="375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C’</a:t>
              </a:r>
            </a:p>
          </p:txBody>
        </p:sp>
        <p:sp>
          <p:nvSpPr>
            <p:cNvPr id="40" name="Szövegdoboz 43">
              <a:extLst>
                <a:ext uri="{FF2B5EF4-FFF2-40B4-BE49-F238E27FC236}">
                  <a16:creationId xmlns:a16="http://schemas.microsoft.com/office/drawing/2014/main" id="{F1CE8A22-D398-B38C-8F11-BE566BD4FD1B}"/>
                </a:ext>
              </a:extLst>
            </p:cNvPr>
            <p:cNvSpPr txBox="1"/>
            <p:nvPr/>
          </p:nvSpPr>
          <p:spPr>
            <a:xfrm>
              <a:off x="7426165" y="241309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C</a:t>
              </a:r>
            </a:p>
          </p:txBody>
        </p:sp>
      </p:grp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69E77F2F-C4C5-C0CD-BAF2-1C023825BDF4}"/>
              </a:ext>
            </a:extLst>
          </p:cNvPr>
          <p:cNvGrpSpPr/>
          <p:nvPr/>
        </p:nvGrpSpPr>
        <p:grpSpPr>
          <a:xfrm>
            <a:off x="6054009" y="1946317"/>
            <a:ext cx="3430771" cy="1683782"/>
            <a:chOff x="6054009" y="1946317"/>
            <a:chExt cx="3430771" cy="1683782"/>
          </a:xfrm>
        </p:grpSpPr>
        <p:sp>
          <p:nvSpPr>
            <p:cNvPr id="24" name="Szövegdoboz 12">
              <a:extLst>
                <a:ext uri="{FF2B5EF4-FFF2-40B4-BE49-F238E27FC236}">
                  <a16:creationId xmlns:a16="http://schemas.microsoft.com/office/drawing/2014/main" id="{B368477F-ED37-AEE7-210A-7DD5C289978C}"/>
                </a:ext>
              </a:extLst>
            </p:cNvPr>
            <p:cNvSpPr txBox="1"/>
            <p:nvPr/>
          </p:nvSpPr>
          <p:spPr>
            <a:xfrm>
              <a:off x="8387336" y="194631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D</a:t>
              </a:r>
            </a:p>
          </p:txBody>
        </p:sp>
        <p:sp>
          <p:nvSpPr>
            <p:cNvPr id="26" name="Szövegdoboz 13">
              <a:extLst>
                <a:ext uri="{FF2B5EF4-FFF2-40B4-BE49-F238E27FC236}">
                  <a16:creationId xmlns:a16="http://schemas.microsoft.com/office/drawing/2014/main" id="{A17E389E-A7FD-044B-2E67-B642F50D367A}"/>
                </a:ext>
              </a:extLst>
            </p:cNvPr>
            <p:cNvSpPr txBox="1"/>
            <p:nvPr/>
          </p:nvSpPr>
          <p:spPr>
            <a:xfrm>
              <a:off x="9099418" y="3150443"/>
              <a:ext cx="385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D’</a:t>
              </a:r>
            </a:p>
          </p:txBody>
        </p:sp>
        <p:cxnSp>
          <p:nvCxnSpPr>
            <p:cNvPr id="12" name="Egyenes összekötő 4">
              <a:extLst>
                <a:ext uri="{FF2B5EF4-FFF2-40B4-BE49-F238E27FC236}">
                  <a16:creationId xmlns:a16="http://schemas.microsoft.com/office/drawing/2014/main" id="{088072C7-7568-D6FC-88FC-942B02E46BD5}"/>
                </a:ext>
              </a:extLst>
            </p:cNvPr>
            <p:cNvCxnSpPr/>
            <p:nvPr/>
          </p:nvCxnSpPr>
          <p:spPr>
            <a:xfrm flipH="1">
              <a:off x="6399145" y="2220255"/>
              <a:ext cx="1988191" cy="1208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Szövegdoboz 11">
              <a:extLst>
                <a:ext uri="{FF2B5EF4-FFF2-40B4-BE49-F238E27FC236}">
                  <a16:creationId xmlns:a16="http://schemas.microsoft.com/office/drawing/2014/main" id="{6E2CA914-1CEF-285C-8B98-365E9688E941}"/>
                </a:ext>
              </a:extLst>
            </p:cNvPr>
            <p:cNvSpPr txBox="1"/>
            <p:nvPr/>
          </p:nvSpPr>
          <p:spPr>
            <a:xfrm>
              <a:off x="6054009" y="3260767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dirty="0"/>
                <a:t>O</a:t>
              </a:r>
            </a:p>
          </p:txBody>
        </p:sp>
        <p:cxnSp>
          <p:nvCxnSpPr>
            <p:cNvPr id="50" name="Egyenes összekötő 7">
              <a:extLst>
                <a:ext uri="{FF2B5EF4-FFF2-40B4-BE49-F238E27FC236}">
                  <a16:creationId xmlns:a16="http://schemas.microsoft.com/office/drawing/2014/main" id="{56740988-32B2-E306-7EEB-3CFF683D7F99}"/>
                </a:ext>
              </a:extLst>
            </p:cNvPr>
            <p:cNvCxnSpPr/>
            <p:nvPr/>
          </p:nvCxnSpPr>
          <p:spPr>
            <a:xfrm flipH="1">
              <a:off x="6361819" y="3433247"/>
              <a:ext cx="27220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Csoportba foglalás 14">
            <a:extLst>
              <a:ext uri="{FF2B5EF4-FFF2-40B4-BE49-F238E27FC236}">
                <a16:creationId xmlns:a16="http://schemas.microsoft.com/office/drawing/2014/main" id="{0A41CAEB-6FCC-7963-4FBE-6950C2042501}"/>
              </a:ext>
            </a:extLst>
          </p:cNvPr>
          <p:cNvGrpSpPr/>
          <p:nvPr/>
        </p:nvGrpSpPr>
        <p:grpSpPr>
          <a:xfrm>
            <a:off x="6327601" y="2089616"/>
            <a:ext cx="2878882" cy="1528501"/>
            <a:chOff x="6327601" y="2089616"/>
            <a:chExt cx="2878882" cy="1528501"/>
          </a:xfrm>
        </p:grpSpPr>
        <p:cxnSp>
          <p:nvCxnSpPr>
            <p:cNvPr id="4" name="Egyenes összekötő 22">
              <a:extLst>
                <a:ext uri="{FF2B5EF4-FFF2-40B4-BE49-F238E27FC236}">
                  <a16:creationId xmlns:a16="http://schemas.microsoft.com/office/drawing/2014/main" id="{C5F7F38D-F7AF-2ADA-771E-151C4DDD73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61819" y="3519775"/>
              <a:ext cx="878005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Egyenes összekötő 23">
              <a:extLst>
                <a:ext uri="{FF2B5EF4-FFF2-40B4-BE49-F238E27FC236}">
                  <a16:creationId xmlns:a16="http://schemas.microsoft.com/office/drawing/2014/main" id="{5F2A0D93-A616-A397-7B11-5122250688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28478" y="3618117"/>
              <a:ext cx="878005" cy="0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" name="Egyenes összekötő 21">
              <a:extLst>
                <a:ext uri="{FF2B5EF4-FFF2-40B4-BE49-F238E27FC236}">
                  <a16:creationId xmlns:a16="http://schemas.microsoft.com/office/drawing/2014/main" id="{33176DE8-7609-0E0F-8A3E-663469B3E5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93129" y="2089616"/>
              <a:ext cx="635349" cy="386033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Egyenes összekötő 25">
              <a:extLst>
                <a:ext uri="{FF2B5EF4-FFF2-40B4-BE49-F238E27FC236}">
                  <a16:creationId xmlns:a16="http://schemas.microsoft.com/office/drawing/2014/main" id="{5973BA60-DFBB-0EB7-D7E9-B7D5F46341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27601" y="2977407"/>
              <a:ext cx="635349" cy="38603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248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8000">
        <p14:warp dir="in"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42 0.02245 L 0.02942 0.02245 C 0.0276 0.02268 0.02591 0.02268 0.02421 0.02314 C 0.02291 0.02361 0.02005 0.025 0.01849 0.02592 C 0.01757 0.02662 0.01666 0.02708 0.01588 0.02777 C 0.01237 0.03171 0.01393 0.0324 0.00963 0.03518 C 0.00846 0.03611 0.00716 0.03588 0.00599 0.03611 C 0.00468 0.03912 0.00416 0.04097 0.00234 0.04259 C 0.00169 0.04328 0.00091 0.04305 0.00026 0.04351 C -0.00795 0.04976 -0.00222 0.04699 -0.00704 0.04907 C -0.00899 0.05138 -0.00808 0.05092 -0.00964 0.05092 " pathEditMode="relative" ptsTypes="AAAAAAAAA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141F70FD0424F9ADD70DDF293D6E0" ma:contentTypeVersion="14" ma:contentTypeDescription="Create a new document." ma:contentTypeScope="" ma:versionID="6678946ecde209f75b46f51b49003a20">
  <xsd:schema xmlns:xsd="http://www.w3.org/2001/XMLSchema" xmlns:xs="http://www.w3.org/2001/XMLSchema" xmlns:p="http://schemas.microsoft.com/office/2006/metadata/properties" xmlns:ns2="b92f3aed-7038-4836-b54e-6b2bc141f742" xmlns:ns3="c5cd55c3-560a-4979-ac35-50d4b2dc8f31" targetNamespace="http://schemas.microsoft.com/office/2006/metadata/properties" ma:root="true" ma:fieldsID="93b6e7dbfcae279fbb6a4b31828a12b8" ns2:_="" ns3:_="">
    <xsd:import namespace="b92f3aed-7038-4836-b54e-6b2bc141f742"/>
    <xsd:import namespace="c5cd55c3-560a-4979-ac35-50d4b2dc8f3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f3aed-7038-4836-b54e-6b2bc141f74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9abe888-58e9-422a-9435-e35bffc52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d55c3-560a-4979-ac35-50d4b2dc8f3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5e8bb22-32b3-4743-b26f-ffb9d9e13c09}" ma:internalName="TaxCatchAll" ma:showField="CatchAllData" ma:web="c5cd55c3-560a-4979-ac35-50d4b2dc8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CCBEF2-B98C-42A0-A1B9-4A3285E74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2f3aed-7038-4836-b54e-6b2bc141f742"/>
    <ds:schemaRef ds:uri="c5cd55c3-560a-4979-ac35-50d4b2dc8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4268AE-DC09-40EF-AC1C-7E254C09B1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226</Words>
  <Application>Microsoft Office PowerPoint</Application>
  <PresentationFormat>Szélesvásznú</PresentationFormat>
  <Paragraphs>37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Párhuzamos szelők tétele</vt:lpstr>
      <vt:lpstr>PowerPoint-bemutató</vt:lpstr>
      <vt:lpstr>I.</vt:lpstr>
      <vt:lpstr>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Párhuzamos szelők tétele</dc:title>
  <dc:creator>ho13</dc:creator>
  <cp:lastModifiedBy>Huppert-Antonov Maia</cp:lastModifiedBy>
  <cp:revision>211</cp:revision>
  <dcterms:created xsi:type="dcterms:W3CDTF">2022-09-26T06:44:52Z</dcterms:created>
  <dcterms:modified xsi:type="dcterms:W3CDTF">2023-03-13T16:55:24Z</dcterms:modified>
</cp:coreProperties>
</file>