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56" r:id="rId5"/>
    <p:sldId id="261" r:id="rId6"/>
    <p:sldId id="265" r:id="rId7"/>
    <p:sldId id="257" r:id="rId8"/>
    <p:sldId id="262" r:id="rId9"/>
    <p:sldId id="263" r:id="rId10"/>
    <p:sldId id="266" r:id="rId11"/>
  </p:sldIdLst>
  <p:sldSz cx="12192000" cy="6858000"/>
  <p:notesSz cx="6858000" cy="9144000"/>
  <p:defaultTextStyle>
    <a:defPPr rtl="0">
      <a:defRPr lang="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Alapértelmezett szakasz" id="{26D7F6AE-554D-407E-8CF2-6FE115EF3C31}">
          <p14:sldIdLst>
            <p14:sldId id="256"/>
            <p14:sldId id="261"/>
            <p14:sldId id="265"/>
            <p14:sldId id="257"/>
            <p14:sldId id="262"/>
            <p14:sldId id="263"/>
            <p14:sldId id="26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B0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FAC5322-7598-464B-8218-17CA35DCC42C}" v="836" dt="2023-01-08T11:59:33.39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 showGuides="1">
      <p:cViewPr varScale="1">
        <p:scale>
          <a:sx n="61" d="100"/>
          <a:sy n="61" d="100"/>
        </p:scale>
        <p:origin x="776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8" d="100"/>
          <a:sy n="88" d="100"/>
        </p:scale>
        <p:origin x="91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 lang="hu-HU" dirty="0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algn="r" rtl="0"/>
            <a:fld id="{20420C0F-847F-4D07-8042-CF75D60BEDE1}" type="datetime1">
              <a:rPr lang="hu-HU" smtClean="0"/>
              <a:t>2023. 01. 08.</a:t>
            </a:fld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algn="r" rtl="0"/>
            <a:fld id="{06834459-7356-44BF-850D-8B30C4FB3B6B}" type="slidenum">
              <a:rPr lang="hu-HU" smtClean="0"/>
              <a:pPr algn="r" rtl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690165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 lang="hu-HU" dirty="0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rtl="0">
              <a:defRPr sz="1200"/>
            </a:lvl1pPr>
          </a:lstStyle>
          <a:p>
            <a:fld id="{CD48D8C4-4188-4989-934B-CD3E208BAE8F}" type="datetime1">
              <a:rPr lang="hu-HU" smtClean="0"/>
              <a:pPr/>
              <a:t>2023. 01. 08.</a:t>
            </a:fld>
            <a:endParaRPr lang="hu-HU" dirty="0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hu-HU" dirty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hu-HU" dirty="0"/>
              <a:t>Mintaszöveg szerkesztése</a:t>
            </a:r>
          </a:p>
          <a:p>
            <a:pPr lvl="1" rtl="0"/>
            <a:r>
              <a:rPr lang="hu-HU" dirty="0"/>
              <a:t>Második szint</a:t>
            </a:r>
          </a:p>
          <a:p>
            <a:pPr lvl="2" rtl="0"/>
            <a:r>
              <a:rPr lang="hu-HU" dirty="0"/>
              <a:t>Harmadik szint</a:t>
            </a:r>
          </a:p>
          <a:p>
            <a:pPr lvl="3" rtl="0"/>
            <a:r>
              <a:rPr lang="hu-HU" dirty="0"/>
              <a:t>Negyedik szint</a:t>
            </a:r>
          </a:p>
          <a:p>
            <a:pPr lvl="4" rtl="0"/>
            <a:r>
              <a:rPr lang="hu-HU" dirty="0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rtl="0">
              <a:defRPr sz="1200"/>
            </a:lvl1pPr>
          </a:lstStyle>
          <a:p>
            <a:fld id="{0A3C37BE-C303-496D-B5CD-85F2937540FC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508422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C37BE-C303-496D-B5CD-85F2937540FC}" type="slidenum">
              <a:rPr lang="hu-HU" smtClean="0"/>
              <a:pPr/>
              <a:t>1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495230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C37BE-C303-496D-B5CD-85F2937540FC}" type="slidenum">
              <a:rPr lang="hu-HU" smtClean="0"/>
              <a:pPr/>
              <a:t>2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845550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C37BE-C303-496D-B5CD-85F2937540FC}" type="slidenum">
              <a:rPr lang="hu-HU" smtClean="0"/>
              <a:pPr/>
              <a:t>4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3562429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églalap 6"/>
          <p:cNvSpPr/>
          <p:nvPr/>
        </p:nvSpPr>
        <p:spPr>
          <a:xfrm>
            <a:off x="0" y="5778124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hu-HU" dirty="0"/>
          </a:p>
        </p:txBody>
      </p:sp>
      <p:sp>
        <p:nvSpPr>
          <p:cNvPr id="8" name="Téglalap 7"/>
          <p:cNvSpPr/>
          <p:nvPr/>
        </p:nvSpPr>
        <p:spPr>
          <a:xfrm>
            <a:off x="0" y="0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104900" y="2292094"/>
            <a:ext cx="10096500" cy="2219691"/>
          </a:xfrm>
        </p:spPr>
        <p:txBody>
          <a:bodyPr rtlCol="0" anchor="ctr">
            <a:normAutofit/>
          </a:bodyPr>
          <a:lstStyle>
            <a:lvl1pPr algn="l" rtl="0">
              <a:defRPr sz="4400" cap="all" baseline="0"/>
            </a:lvl1pPr>
          </a:lstStyle>
          <a:p>
            <a:pPr rtl="0"/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104898" y="4511784"/>
            <a:ext cx="10096501" cy="955565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0"/>
              </a:spcBef>
              <a:buNone/>
              <a:defRPr sz="1800"/>
            </a:lvl1pPr>
            <a:lvl2pPr marL="457200" indent="0" algn="ctr" rtl="0">
              <a:buNone/>
              <a:defRPr sz="2000"/>
            </a:lvl2pPr>
            <a:lvl3pPr marL="914400" indent="0" algn="ctr" rtl="0">
              <a:buNone/>
              <a:defRPr sz="1800"/>
            </a:lvl3pPr>
            <a:lvl4pPr marL="1371600" indent="0" algn="ctr" rtl="0">
              <a:buNone/>
              <a:defRPr sz="1600"/>
            </a:lvl4pPr>
            <a:lvl5pPr marL="1828800" indent="0" algn="ctr" rtl="0">
              <a:buNone/>
              <a:defRPr sz="1600"/>
            </a:lvl5pPr>
            <a:lvl6pPr marL="2286000" indent="0" algn="ctr" rtl="0">
              <a:buNone/>
              <a:defRPr sz="1600"/>
            </a:lvl6pPr>
            <a:lvl7pPr marL="2743200" indent="0" algn="ctr" rtl="0">
              <a:buNone/>
              <a:defRPr sz="1600"/>
            </a:lvl7pPr>
            <a:lvl8pPr marL="3200400" indent="0" algn="ctr" rtl="0">
              <a:buNone/>
              <a:defRPr sz="1600"/>
            </a:lvl8pPr>
            <a:lvl9pPr marL="3657600" indent="0" algn="ctr" rtl="0">
              <a:buNone/>
              <a:defRPr sz="1600"/>
            </a:lvl9pPr>
          </a:lstStyle>
          <a:p>
            <a:pPr rtl="0"/>
            <a:r>
              <a:rPr lang="hu-HU"/>
              <a:t>Kattintson ide az alcím mintájának szerkesztéséhez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71426A3D-742A-4B1E-A8BD-438243219DA7}" type="datetime1">
              <a:rPr lang="hu-HU" smtClean="0"/>
              <a:pPr/>
              <a:t>2023. 01. 08.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FF54DE5-C571-48E8-A5BC-B369434E2F44}" type="slidenum">
              <a:rPr lang="hu-HU" smtClean="0"/>
              <a:t>‹#›</a:t>
            </a:fld>
            <a:endParaRPr lang="hu-HU" dirty="0"/>
          </a:p>
        </p:txBody>
      </p:sp>
      <p:pic>
        <p:nvPicPr>
          <p:cNvPr id="11" name="Kép 10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24445" y="0"/>
            <a:ext cx="1747524" cy="2292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756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rtlCol="0" anchor="b"/>
          <a:lstStyle>
            <a:lvl1pPr algn="l" rtl="0">
              <a:defRPr sz="3200"/>
            </a:lvl1pPr>
          </a:lstStyle>
          <a:p>
            <a:pPr rtl="0"/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" name="Kép helyőrzője 2"/>
          <p:cNvSpPr>
            <a:spLocks noGrp="1"/>
          </p:cNvSpPr>
          <p:nvPr>
            <p:ph type="pic" idx="1"/>
          </p:nvPr>
        </p:nvSpPr>
        <p:spPr>
          <a:xfrm>
            <a:off x="4654671" y="1600199"/>
            <a:ext cx="6430912" cy="4572001"/>
          </a:xfrm>
        </p:spPr>
        <p:txBody>
          <a:bodyPr tIns="1188720" rtlCol="0">
            <a:normAutofit/>
          </a:bodyPr>
          <a:lstStyle>
            <a:lvl1pPr marL="0" indent="0" algn="ctr" rtl="0">
              <a:buNone/>
              <a:defRPr sz="2000"/>
            </a:lvl1pPr>
            <a:lvl2pPr marL="457200" indent="0" algn="l" rtl="0">
              <a:buNone/>
              <a:defRPr sz="2800"/>
            </a:lvl2pPr>
            <a:lvl3pPr marL="914400" indent="0" algn="l" rtl="0">
              <a:buNone/>
              <a:defRPr sz="2400"/>
            </a:lvl3pPr>
            <a:lvl4pPr marL="1371600" indent="0" algn="l" rtl="0">
              <a:buNone/>
              <a:defRPr sz="2000"/>
            </a:lvl4pPr>
            <a:lvl5pPr marL="1828800" indent="0" algn="l" rtl="0">
              <a:buNone/>
              <a:defRPr sz="2000"/>
            </a:lvl5pPr>
            <a:lvl6pPr marL="2286000" indent="0" algn="l" rtl="0">
              <a:buNone/>
              <a:defRPr sz="2000"/>
            </a:lvl6pPr>
            <a:lvl7pPr marL="2743200" indent="0" algn="l" rtl="0">
              <a:buNone/>
              <a:defRPr sz="2000"/>
            </a:lvl7pPr>
            <a:lvl8pPr marL="3200400" indent="0" algn="l" rtl="0">
              <a:buNone/>
              <a:defRPr sz="2000"/>
            </a:lvl8pPr>
            <a:lvl9pPr marL="3657600" indent="0" algn="l" rtl="0">
              <a:buNone/>
              <a:defRPr sz="2000"/>
            </a:lvl9pPr>
          </a:lstStyle>
          <a:p>
            <a:pPr rtl="0"/>
            <a:r>
              <a:rPr lang="hu-HU"/>
              <a:t>Kép beszúrásához kattintson az ikonra</a:t>
            </a:r>
            <a:endParaRPr lang="hu-HU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104900" y="1600200"/>
            <a:ext cx="3396996" cy="4572000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200"/>
              </a:spcBef>
              <a:buNone/>
              <a:defRPr sz="1800"/>
            </a:lvl1pPr>
            <a:lvl2pPr marL="457200" indent="0" algn="l" rtl="0">
              <a:buNone/>
              <a:defRPr sz="1400"/>
            </a:lvl2pPr>
            <a:lvl3pPr marL="914400" indent="0" algn="l" rtl="0">
              <a:buNone/>
              <a:defRPr sz="1200"/>
            </a:lvl3pPr>
            <a:lvl4pPr marL="1371600" indent="0" algn="l" rtl="0">
              <a:buNone/>
              <a:defRPr sz="1000"/>
            </a:lvl4pPr>
            <a:lvl5pPr marL="1828800" indent="0" algn="l" rtl="0">
              <a:buNone/>
              <a:defRPr sz="1000"/>
            </a:lvl5pPr>
            <a:lvl6pPr marL="2286000" indent="0" algn="l" rtl="0">
              <a:buNone/>
              <a:defRPr sz="1000"/>
            </a:lvl6pPr>
            <a:lvl7pPr marL="2743200" indent="0" algn="l" rtl="0">
              <a:buNone/>
              <a:defRPr sz="1000"/>
            </a:lvl7pPr>
            <a:lvl8pPr marL="3200400" indent="0" algn="l" rtl="0">
              <a:buNone/>
              <a:defRPr sz="1000"/>
            </a:lvl8pPr>
            <a:lvl9pPr marL="3657600" indent="0" algn="l" rtl="0">
              <a:buNone/>
              <a:defRPr sz="1000"/>
            </a:lvl9pPr>
          </a:lstStyle>
          <a:p>
            <a:pPr lvl="0" rt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C8A7EE27-E651-4834-8E3E-F76E341D205A}" type="datetime1">
              <a:rPr lang="hu-HU" smtClean="0"/>
              <a:pPr/>
              <a:t>2023. 01. 08.</a:t>
            </a:fld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FF54DE5-C571-48E8-A5BC-B369434E2F44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769637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hu-HU"/>
              <a:t>Mintaszöveg szerkesztése</a:t>
            </a:r>
          </a:p>
          <a:p>
            <a:pPr lvl="1" rtl="0"/>
            <a:r>
              <a:rPr lang="hu-HU"/>
              <a:t>Második szint</a:t>
            </a:r>
          </a:p>
          <a:p>
            <a:pPr lvl="2" rtl="0"/>
            <a:r>
              <a:rPr lang="hu-HU"/>
              <a:t>Harmadik szint</a:t>
            </a:r>
          </a:p>
          <a:p>
            <a:pPr lvl="3" rtl="0"/>
            <a:r>
              <a:rPr lang="hu-HU"/>
              <a:t>Negyedik szint</a:t>
            </a:r>
          </a:p>
          <a:p>
            <a:pPr lvl="4" rtl="0"/>
            <a:r>
              <a:rPr lang="hu-HU"/>
              <a:t>Ötödik szint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0C048CEE-F83C-4855-97D5-D441A0CEF1C5}" type="datetime1">
              <a:rPr lang="hu-HU" smtClean="0"/>
              <a:pPr/>
              <a:t>2023. 01. 08.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FF54DE5-C571-48E8-A5BC-B369434E2F44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012076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9372600" y="365125"/>
            <a:ext cx="1714500" cy="5811838"/>
          </a:xfrm>
        </p:spPr>
        <p:txBody>
          <a:bodyPr vert="eaVert" rtlCol="0"/>
          <a:lstStyle/>
          <a:p>
            <a:pPr rtl="0"/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1104900" y="365125"/>
            <a:ext cx="8098896" cy="5811838"/>
          </a:xfrm>
        </p:spPr>
        <p:txBody>
          <a:bodyPr vert="eaVert" rtlCol="0"/>
          <a:lstStyle/>
          <a:p>
            <a:pPr lvl="0" rtl="0"/>
            <a:r>
              <a:rPr lang="hu-HU"/>
              <a:t>Mintaszöveg szerkesztése</a:t>
            </a:r>
          </a:p>
          <a:p>
            <a:pPr lvl="1" rtl="0"/>
            <a:r>
              <a:rPr lang="hu-HU"/>
              <a:t>Második szint</a:t>
            </a:r>
          </a:p>
          <a:p>
            <a:pPr lvl="2" rtl="0"/>
            <a:r>
              <a:rPr lang="hu-HU"/>
              <a:t>Harmadik szint</a:t>
            </a:r>
          </a:p>
          <a:p>
            <a:pPr lvl="3" rtl="0"/>
            <a:r>
              <a:rPr lang="hu-HU"/>
              <a:t>Negyedik szint</a:t>
            </a:r>
          </a:p>
          <a:p>
            <a:pPr lvl="4" rtl="0"/>
            <a:r>
              <a:rPr lang="hu-HU"/>
              <a:t>Ötödik szint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5F5D6EB4-7E1F-40F4-8B36-715E21FCD05C}" type="datetime1">
              <a:rPr lang="hu-HU" smtClean="0"/>
              <a:pPr/>
              <a:t>2023. 01. 08.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FF54DE5-C571-48E8-A5BC-B369434E2F44}" type="slidenum">
              <a:rPr lang="hu-HU" smtClean="0"/>
              <a:t>‹#›</a:t>
            </a:fld>
            <a:endParaRPr lang="hu-HU" dirty="0"/>
          </a:p>
        </p:txBody>
      </p:sp>
      <p:grpSp>
        <p:nvGrpSpPr>
          <p:cNvPr id="7" name="Csoport 6"/>
          <p:cNvGrpSpPr/>
          <p:nvPr/>
        </p:nvGrpSpPr>
        <p:grpSpPr>
          <a:xfrm rot="5400000">
            <a:off x="6514047" y="3228843"/>
            <a:ext cx="5632704" cy="84403"/>
            <a:chOff x="1073150" y="1219201"/>
            <a:chExt cx="10058400" cy="63125"/>
          </a:xfrm>
        </p:grpSpPr>
        <p:cxnSp>
          <p:nvCxnSpPr>
            <p:cNvPr id="8" name="Egyenes összekötő 7"/>
            <p:cNvCxnSpPr/>
            <p:nvPr/>
          </p:nvCxnSpPr>
          <p:spPr>
            <a:xfrm rot="10800000">
              <a:off x="1073150" y="1219201"/>
              <a:ext cx="10058400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Egyenes összekötő 8"/>
            <p:cNvCxnSpPr/>
            <p:nvPr/>
          </p:nvCxnSpPr>
          <p:spPr>
            <a:xfrm rot="10800000">
              <a:off x="1073150" y="1282326"/>
              <a:ext cx="10058400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45927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hu-HU"/>
              <a:t>Mintaszöveg szerkesztése</a:t>
            </a:r>
          </a:p>
          <a:p>
            <a:pPr lvl="1" rtl="0"/>
            <a:r>
              <a:rPr lang="hu-HU"/>
              <a:t>Második szint</a:t>
            </a:r>
          </a:p>
          <a:p>
            <a:pPr lvl="2" rtl="0"/>
            <a:r>
              <a:rPr lang="hu-HU"/>
              <a:t>Harmadik szint</a:t>
            </a:r>
          </a:p>
          <a:p>
            <a:pPr lvl="3" rtl="0"/>
            <a:r>
              <a:rPr lang="hu-HU"/>
              <a:t>Negyedik szint</a:t>
            </a:r>
          </a:p>
          <a:p>
            <a:pPr lvl="4" rtl="0"/>
            <a:r>
              <a:rPr lang="hu-HU"/>
              <a:t>Ötödik szint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EDAF96C2-D814-41F8-A7EF-942A9657501D}" type="datetime1">
              <a:rPr lang="hu-HU" smtClean="0"/>
              <a:pPr/>
              <a:t>2023. 01. 08.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FF54DE5-C571-48E8-A5BC-B369434E2F44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86876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ímdia képp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Csoport 12"/>
          <p:cNvGrpSpPr/>
          <p:nvPr/>
        </p:nvGrpSpPr>
        <p:grpSpPr>
          <a:xfrm rot="10800000">
            <a:off x="0" y="5645510"/>
            <a:ext cx="12192000" cy="63125"/>
            <a:chOff x="507492" y="1501519"/>
            <a:chExt cx="8129016" cy="63125"/>
          </a:xfrm>
        </p:grpSpPr>
        <p:cxnSp>
          <p:nvCxnSpPr>
            <p:cNvPr id="17" name="Egyenes összekötő 16"/>
            <p:cNvCxnSpPr/>
            <p:nvPr/>
          </p:nvCxnSpPr>
          <p:spPr>
            <a:xfrm>
              <a:off x="507492" y="1564644"/>
              <a:ext cx="8129016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Egyenes összekötő 17"/>
            <p:cNvCxnSpPr/>
            <p:nvPr/>
          </p:nvCxnSpPr>
          <p:spPr>
            <a:xfrm>
              <a:off x="507492" y="1501519"/>
              <a:ext cx="8129016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Csoport 13"/>
          <p:cNvGrpSpPr/>
          <p:nvPr/>
        </p:nvGrpSpPr>
        <p:grpSpPr>
          <a:xfrm>
            <a:off x="0" y="1143000"/>
            <a:ext cx="12192000" cy="63125"/>
            <a:chOff x="507492" y="1501519"/>
            <a:chExt cx="8129016" cy="63125"/>
          </a:xfrm>
        </p:grpSpPr>
        <p:cxnSp>
          <p:nvCxnSpPr>
            <p:cNvPr id="15" name="Egyenes összekötő 14"/>
            <p:cNvCxnSpPr/>
            <p:nvPr/>
          </p:nvCxnSpPr>
          <p:spPr>
            <a:xfrm>
              <a:off x="507492" y="1564644"/>
              <a:ext cx="8129016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Egyenes összekötő 15"/>
            <p:cNvCxnSpPr/>
            <p:nvPr/>
          </p:nvCxnSpPr>
          <p:spPr>
            <a:xfrm>
              <a:off x="507492" y="1501519"/>
              <a:ext cx="8129016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églalap 6"/>
          <p:cNvSpPr/>
          <p:nvPr/>
        </p:nvSpPr>
        <p:spPr>
          <a:xfrm>
            <a:off x="0" y="5778124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hu-HU" dirty="0"/>
          </a:p>
        </p:txBody>
      </p:sp>
      <p:sp>
        <p:nvSpPr>
          <p:cNvPr id="8" name="Téglalap 7"/>
          <p:cNvSpPr/>
          <p:nvPr/>
        </p:nvSpPr>
        <p:spPr>
          <a:xfrm>
            <a:off x="0" y="0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104900" y="2292094"/>
            <a:ext cx="5734050" cy="2219691"/>
          </a:xfrm>
        </p:spPr>
        <p:txBody>
          <a:bodyPr rtlCol="0" anchor="ctr">
            <a:normAutofit/>
          </a:bodyPr>
          <a:lstStyle>
            <a:lvl1pPr algn="l" rtl="0">
              <a:defRPr sz="4400" cap="all" baseline="0"/>
            </a:lvl1pPr>
          </a:lstStyle>
          <a:p>
            <a:pPr rtl="0"/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104900" y="4511784"/>
            <a:ext cx="5734050" cy="955565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0"/>
              </a:spcBef>
              <a:buNone/>
              <a:defRPr sz="1800"/>
            </a:lvl1pPr>
            <a:lvl2pPr marL="457200" indent="0" algn="ctr" rtl="0">
              <a:buNone/>
              <a:defRPr sz="2000"/>
            </a:lvl2pPr>
            <a:lvl3pPr marL="914400" indent="0" algn="ctr" rtl="0">
              <a:buNone/>
              <a:defRPr sz="1800"/>
            </a:lvl3pPr>
            <a:lvl4pPr marL="1371600" indent="0" algn="ctr" rtl="0">
              <a:buNone/>
              <a:defRPr sz="1600"/>
            </a:lvl4pPr>
            <a:lvl5pPr marL="1828800" indent="0" algn="ctr" rtl="0">
              <a:buNone/>
              <a:defRPr sz="1600"/>
            </a:lvl5pPr>
            <a:lvl6pPr marL="2286000" indent="0" algn="ctr" rtl="0">
              <a:buNone/>
              <a:defRPr sz="1600"/>
            </a:lvl6pPr>
            <a:lvl7pPr marL="2743200" indent="0" algn="ctr" rtl="0">
              <a:buNone/>
              <a:defRPr sz="1600"/>
            </a:lvl7pPr>
            <a:lvl8pPr marL="3200400" indent="0" algn="ctr" rtl="0">
              <a:buNone/>
              <a:defRPr sz="1600"/>
            </a:lvl8pPr>
            <a:lvl9pPr marL="3657600" indent="0" algn="ctr" rtl="0">
              <a:buNone/>
              <a:defRPr sz="1600"/>
            </a:lvl9pPr>
          </a:lstStyle>
          <a:p>
            <a:pPr rtl="0"/>
            <a:r>
              <a:rPr lang="hu-HU"/>
              <a:t>Kattintson ide az alcím mintájának szerkesztéséhez</a:t>
            </a:r>
            <a:endParaRPr lang="hu-HU" dirty="0"/>
          </a:p>
        </p:txBody>
      </p:sp>
      <p:pic>
        <p:nvPicPr>
          <p:cNvPr id="10" name="Kép 9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25880" y="0"/>
            <a:ext cx="1747524" cy="2292094"/>
          </a:xfrm>
          <a:prstGeom prst="rect">
            <a:avLst/>
          </a:prstGeom>
        </p:spPr>
      </p:pic>
      <p:sp>
        <p:nvSpPr>
          <p:cNvPr id="11" name="Kép helyőrzője 10"/>
          <p:cNvSpPr>
            <a:spLocks noGrp="1"/>
          </p:cNvSpPr>
          <p:nvPr>
            <p:ph type="pic" sz="quarter" idx="13"/>
          </p:nvPr>
        </p:nvSpPr>
        <p:spPr>
          <a:xfrm>
            <a:off x="6981063" y="1310656"/>
            <a:ext cx="5210937" cy="4208604"/>
          </a:xfrm>
          <a:solidFill>
            <a:schemeClr val="tx1">
              <a:lumMod val="20000"/>
              <a:lumOff val="80000"/>
            </a:schemeClr>
          </a:solidFill>
        </p:spPr>
        <p:txBody>
          <a:bodyPr tIns="1005840" rtlCol="0"/>
          <a:lstStyle>
            <a:lvl1pPr marL="0" indent="0" algn="ctr" rtl="0">
              <a:buNone/>
              <a:defRPr/>
            </a:lvl1pPr>
          </a:lstStyle>
          <a:p>
            <a:pPr rtl="0"/>
            <a:r>
              <a:rPr lang="hu-HU"/>
              <a:t>Kép beszúrásához kattintson az ikonra</a:t>
            </a:r>
            <a:endParaRPr lang="hu-HU" dirty="0"/>
          </a:p>
        </p:txBody>
      </p:sp>
      <p:sp>
        <p:nvSpPr>
          <p:cNvPr id="19" name="Szöveges útmutatás"/>
          <p:cNvSpPr/>
          <p:nvPr/>
        </p:nvSpPr>
        <p:spPr>
          <a:xfrm>
            <a:off x="12344400" y="0"/>
            <a:ext cx="1295400" cy="6858000"/>
          </a:xfrm>
          <a:prstGeom prst="roundRect">
            <a:avLst>
              <a:gd name="adj" fmla="val 9717"/>
            </a:avLst>
          </a:prstGeom>
          <a:solidFill>
            <a:srgbClr val="A6A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rtl="0"/>
            <a:r>
              <a:rPr lang="hu-HU" sz="1200" b="1" i="1" dirty="0">
                <a:latin typeface="Arial" pitchFamily="34" charset="0"/>
                <a:cs typeface="Arial" pitchFamily="34" charset="0"/>
              </a:rPr>
              <a:t>MEGJEGYZÉS:</a:t>
            </a:r>
          </a:p>
          <a:p>
            <a:pPr rtl="0"/>
            <a:r>
              <a:rPr lang="hu-HU" sz="1200" i="1" dirty="0">
                <a:latin typeface="Arial" pitchFamily="34" charset="0"/>
                <a:cs typeface="Arial" pitchFamily="34" charset="0"/>
              </a:rPr>
              <a:t>A dián szereplő kép módosításához jelölje ki, majd törölje a képet. Ezután a helyőrzőben lévő Képek ikonra kattintva szúrhatja be a kívánt képet.</a:t>
            </a:r>
          </a:p>
        </p:txBody>
      </p:sp>
    </p:spTree>
    <p:extLst>
      <p:ext uri="{BB962C8B-B14F-4D97-AF65-F5344CB8AC3E}">
        <p14:creationId xmlns:p14="http://schemas.microsoft.com/office/powerpoint/2010/main" val="2673943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Csoport 7"/>
          <p:cNvGrpSpPr/>
          <p:nvPr/>
        </p:nvGrpSpPr>
        <p:grpSpPr>
          <a:xfrm>
            <a:off x="0" y="2514600"/>
            <a:ext cx="12192000" cy="3194035"/>
            <a:chOff x="647402" y="2514600"/>
            <a:chExt cx="10838688" cy="3194035"/>
          </a:xfrm>
        </p:grpSpPr>
        <p:grpSp>
          <p:nvGrpSpPr>
            <p:cNvPr id="9" name="Csoport 8"/>
            <p:cNvGrpSpPr/>
            <p:nvPr/>
          </p:nvGrpSpPr>
          <p:grpSpPr>
            <a:xfrm>
              <a:off x="647402" y="2514600"/>
              <a:ext cx="10838688" cy="63125"/>
              <a:chOff x="507492" y="1501519"/>
              <a:chExt cx="8129016" cy="63125"/>
            </a:xfrm>
          </p:grpSpPr>
          <p:cxnSp>
            <p:nvCxnSpPr>
              <p:cNvPr id="14" name="Egyenes összekötő 13"/>
              <p:cNvCxnSpPr/>
              <p:nvPr/>
            </p:nvCxnSpPr>
            <p:spPr>
              <a:xfrm>
                <a:off x="507492" y="1564644"/>
                <a:ext cx="8129016" cy="0"/>
              </a:xfrm>
              <a:prstGeom prst="line">
                <a:avLst/>
              </a:prstGeom>
              <a:ln w="381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Egyenes összekötő 14"/>
              <p:cNvCxnSpPr/>
              <p:nvPr/>
            </p:nvCxnSpPr>
            <p:spPr>
              <a:xfrm>
                <a:off x="507492" y="1501519"/>
                <a:ext cx="8129016" cy="0"/>
              </a:xfrm>
              <a:prstGeom prst="line">
                <a:avLst/>
              </a:prstGeom>
              <a:ln w="127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Téglalap 9"/>
            <p:cNvSpPr/>
            <p:nvPr/>
          </p:nvSpPr>
          <p:spPr>
            <a:xfrm>
              <a:off x="647402" y="2640850"/>
              <a:ext cx="10838688" cy="294153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hu-HU" dirty="0"/>
            </a:p>
          </p:txBody>
        </p:sp>
        <p:grpSp>
          <p:nvGrpSpPr>
            <p:cNvPr id="11" name="Csoport 10"/>
            <p:cNvGrpSpPr/>
            <p:nvPr/>
          </p:nvGrpSpPr>
          <p:grpSpPr>
            <a:xfrm rot="10800000">
              <a:off x="647402" y="5645510"/>
              <a:ext cx="10838688" cy="63125"/>
              <a:chOff x="507492" y="1501519"/>
              <a:chExt cx="8129016" cy="63125"/>
            </a:xfrm>
          </p:grpSpPr>
          <p:cxnSp>
            <p:nvCxnSpPr>
              <p:cNvPr id="12" name="Egyenes összekötő 11"/>
              <p:cNvCxnSpPr/>
              <p:nvPr/>
            </p:nvCxnSpPr>
            <p:spPr>
              <a:xfrm>
                <a:off x="507492" y="1564644"/>
                <a:ext cx="8129016" cy="0"/>
              </a:xfrm>
              <a:prstGeom prst="line">
                <a:avLst/>
              </a:prstGeom>
              <a:ln w="381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Egyenes összekötő 12"/>
              <p:cNvCxnSpPr/>
              <p:nvPr/>
            </p:nvCxnSpPr>
            <p:spPr>
              <a:xfrm>
                <a:off x="507492" y="1501519"/>
                <a:ext cx="8129016" cy="0"/>
              </a:xfrm>
              <a:prstGeom prst="line">
                <a:avLst/>
              </a:prstGeom>
              <a:ln w="127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04899" y="2971806"/>
            <a:ext cx="10071099" cy="1684150"/>
          </a:xfrm>
        </p:spPr>
        <p:txBody>
          <a:bodyPr rtlCol="0" anchor="ctr">
            <a:normAutofit/>
          </a:bodyPr>
          <a:lstStyle>
            <a:lvl1pPr algn="l" rtl="0">
              <a:defRPr sz="4400" cap="all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104899" y="4655956"/>
            <a:ext cx="10071099" cy="509750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 algn="l" rtl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l" rtl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4909684C-D57A-4F35-93CF-29115EFCC2F0}" type="datetime1">
              <a:rPr lang="hu-HU" smtClean="0"/>
              <a:pPr/>
              <a:t>2023. 01. 08.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FF54DE5-C571-48E8-A5BC-B369434E2F44}" type="slidenum">
              <a:rPr lang="hu-HU" smtClean="0"/>
              <a:t>‹#›</a:t>
            </a:fld>
            <a:endParaRPr lang="hu-HU" dirty="0"/>
          </a:p>
        </p:txBody>
      </p:sp>
      <p:pic>
        <p:nvPicPr>
          <p:cNvPr id="7" name="Kép 6"/>
          <p:cNvPicPr>
            <a:picLocks noChangeAspect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5880" y="0"/>
            <a:ext cx="1783188" cy="2971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2678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1104900" y="1600200"/>
            <a:ext cx="4914900" cy="4571999"/>
          </a:xfrm>
        </p:spPr>
        <p:txBody>
          <a:bodyPr rtlCol="0"/>
          <a:lstStyle>
            <a:lvl5pPr algn="l" rtl="0">
              <a:defRPr/>
            </a:lvl5pPr>
            <a:lvl6pPr algn="l" rtl="0">
              <a:defRPr/>
            </a:lvl6pPr>
            <a:lvl7pPr algn="l" rtl="0">
              <a:defRPr/>
            </a:lvl7pPr>
            <a:lvl8pPr algn="l" rtl="0">
              <a:defRPr/>
            </a:lvl8pPr>
            <a:lvl9pPr algn="l" rtl="0">
              <a:defRPr/>
            </a:lvl9pPr>
          </a:lstStyle>
          <a:p>
            <a:pPr lvl="0" rtl="0"/>
            <a:r>
              <a:rPr lang="hu-HU"/>
              <a:t>Mintaszöveg szerkesztése</a:t>
            </a:r>
          </a:p>
          <a:p>
            <a:pPr lvl="1" rtl="0"/>
            <a:r>
              <a:rPr lang="hu-HU"/>
              <a:t>Második szint</a:t>
            </a:r>
          </a:p>
          <a:p>
            <a:pPr lvl="2" rtl="0"/>
            <a:r>
              <a:rPr lang="hu-HU"/>
              <a:t>Harmadik szint</a:t>
            </a:r>
          </a:p>
          <a:p>
            <a:pPr lvl="3" rtl="0"/>
            <a:r>
              <a:rPr lang="hu-HU"/>
              <a:t>Negyedik szint</a:t>
            </a:r>
          </a:p>
          <a:p>
            <a:pPr lvl="4" rtl="0"/>
            <a:r>
              <a:rPr lang="hu-HU"/>
              <a:t>Ötödik szint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600200"/>
            <a:ext cx="4914900" cy="4571999"/>
          </a:xfrm>
        </p:spPr>
        <p:txBody>
          <a:bodyPr rtlCol="0"/>
          <a:lstStyle>
            <a:lvl5pPr algn="l" rtl="0">
              <a:defRPr/>
            </a:lvl5pPr>
            <a:lvl6pPr algn="l" rtl="0">
              <a:defRPr/>
            </a:lvl6pPr>
            <a:lvl7pPr algn="l" rtl="0">
              <a:defRPr/>
            </a:lvl7pPr>
            <a:lvl8pPr algn="l" rtl="0">
              <a:defRPr/>
            </a:lvl8pPr>
          </a:lstStyle>
          <a:p>
            <a:pPr lvl="0" rtl="0"/>
            <a:r>
              <a:rPr lang="hu-HU"/>
              <a:t>Mintaszöveg szerkesztése</a:t>
            </a:r>
          </a:p>
          <a:p>
            <a:pPr lvl="1" rtl="0"/>
            <a:r>
              <a:rPr lang="hu-HU"/>
              <a:t>Második szint</a:t>
            </a:r>
          </a:p>
          <a:p>
            <a:pPr lvl="2" rtl="0"/>
            <a:r>
              <a:rPr lang="hu-HU"/>
              <a:t>Harmadik szint</a:t>
            </a:r>
          </a:p>
          <a:p>
            <a:pPr lvl="3" rtl="0"/>
            <a:r>
              <a:rPr lang="hu-HU"/>
              <a:t>Negyedik szint</a:t>
            </a:r>
          </a:p>
          <a:p>
            <a:pPr lvl="4" rtl="0"/>
            <a:r>
              <a:rPr lang="hu-HU"/>
              <a:t>Ötödik szint</a:t>
            </a:r>
            <a:endParaRPr lang="hu-HU" dirty="0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2092509E-4E1A-42A9-82CF-556B427C8795}" type="datetime1">
              <a:rPr lang="hu-HU" smtClean="0"/>
              <a:pPr/>
              <a:t>2023. 01. 08.</a:t>
            </a:fld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FF54DE5-C571-48E8-A5BC-B369434E2F44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27791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104900" y="1600200"/>
            <a:ext cx="4919472" cy="823912"/>
          </a:xfrm>
        </p:spPr>
        <p:txBody>
          <a:bodyPr rtlCol="0" anchor="b"/>
          <a:lstStyle>
            <a:lvl1pPr marL="0" indent="0" algn="l" rtl="0">
              <a:spcBef>
                <a:spcPts val="0"/>
              </a:spcBef>
              <a:buNone/>
              <a:defRPr sz="2400" b="1"/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 rt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1104900" y="2424112"/>
            <a:ext cx="4919472" cy="3748088"/>
          </a:xfrm>
        </p:spPr>
        <p:txBody>
          <a:bodyPr rtlCol="0"/>
          <a:lstStyle/>
          <a:p>
            <a:pPr lvl="0" rtl="0"/>
            <a:r>
              <a:rPr lang="hu-HU"/>
              <a:t>Mintaszöveg szerkesztése</a:t>
            </a:r>
          </a:p>
          <a:p>
            <a:pPr lvl="1" rtl="0"/>
            <a:r>
              <a:rPr lang="hu-HU"/>
              <a:t>Második szint</a:t>
            </a:r>
          </a:p>
          <a:p>
            <a:pPr lvl="2" rtl="0"/>
            <a:r>
              <a:rPr lang="hu-HU"/>
              <a:t>Harmadik szint</a:t>
            </a:r>
          </a:p>
          <a:p>
            <a:pPr lvl="3" rtl="0"/>
            <a:r>
              <a:rPr lang="hu-HU"/>
              <a:t>Negyedik szint</a:t>
            </a:r>
          </a:p>
          <a:p>
            <a:pPr lvl="4" rtl="0"/>
            <a:r>
              <a:rPr lang="hu-HU"/>
              <a:t>Ötödik szint</a:t>
            </a:r>
            <a:endParaRPr lang="hu-HU" dirty="0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66110" y="1600200"/>
            <a:ext cx="4919472" cy="823912"/>
          </a:xfrm>
        </p:spPr>
        <p:txBody>
          <a:bodyPr rtlCol="0" anchor="b"/>
          <a:lstStyle>
            <a:lvl1pPr marL="0" indent="0" algn="l" rtl="0">
              <a:spcBef>
                <a:spcPts val="0"/>
              </a:spcBef>
              <a:buNone/>
              <a:defRPr sz="2400" b="1"/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 rt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66110" y="2424112"/>
            <a:ext cx="4919472" cy="3748088"/>
          </a:xfrm>
        </p:spPr>
        <p:txBody>
          <a:bodyPr rtlCol="0"/>
          <a:lstStyle/>
          <a:p>
            <a:pPr lvl="0" rtl="0"/>
            <a:r>
              <a:rPr lang="hu-HU"/>
              <a:t>Mintaszöveg szerkesztése</a:t>
            </a:r>
          </a:p>
          <a:p>
            <a:pPr lvl="1" rtl="0"/>
            <a:r>
              <a:rPr lang="hu-HU"/>
              <a:t>Második szint</a:t>
            </a:r>
          </a:p>
          <a:p>
            <a:pPr lvl="2" rtl="0"/>
            <a:r>
              <a:rPr lang="hu-HU"/>
              <a:t>Harmadik szint</a:t>
            </a:r>
          </a:p>
          <a:p>
            <a:pPr lvl="3" rtl="0"/>
            <a:r>
              <a:rPr lang="hu-HU"/>
              <a:t>Negyedik szint</a:t>
            </a:r>
          </a:p>
          <a:p>
            <a:pPr lvl="4" rtl="0"/>
            <a:r>
              <a:rPr lang="hu-HU"/>
              <a:t>Ötödik szint</a:t>
            </a:r>
            <a:endParaRPr lang="hu-HU" dirty="0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9556AAF3-6474-4867-820A-242187D12AFD}" type="datetime1">
              <a:rPr lang="hu-HU" smtClean="0"/>
              <a:pPr/>
              <a:t>2023. 01. 08.</a:t>
            </a:fld>
            <a:endParaRPr lang="hu-HU" dirty="0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hu-HU" dirty="0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FF54DE5-C571-48E8-A5BC-B369434E2F44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71016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FF706978-D81F-44B1-9CD5-E4C77D263482}" type="datetime1">
              <a:rPr lang="hu-HU" smtClean="0"/>
              <a:pPr/>
              <a:t>2023. 01. 08.</a:t>
            </a:fld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FF54DE5-C571-48E8-A5BC-B369434E2F44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58111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0522EA5D-0A84-4035-96FB-675B6378E95D}" type="datetime1">
              <a:rPr lang="hu-HU" smtClean="0"/>
              <a:pPr/>
              <a:t>2023. 01. 08.</a:t>
            </a:fld>
            <a:endParaRPr lang="hu-HU" dirty="0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FF54DE5-C571-48E8-A5BC-B369434E2F44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2416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rtlCol="0" anchor="b"/>
          <a:lstStyle>
            <a:lvl1pPr algn="l" rtl="0">
              <a:defRPr sz="3200"/>
            </a:lvl1pPr>
          </a:lstStyle>
          <a:p>
            <a:pPr rtl="0"/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641848" y="1600199"/>
            <a:ext cx="5445252" cy="4572001"/>
          </a:xfrm>
        </p:spPr>
        <p:txBody>
          <a:bodyPr rtlCol="0">
            <a:normAutofit/>
          </a:bodyPr>
          <a:lstStyle>
            <a:lvl1pPr algn="l" rtl="0">
              <a:defRPr sz="2000"/>
            </a:lvl1pPr>
            <a:lvl2pPr algn="l" rtl="0">
              <a:defRPr sz="1600"/>
            </a:lvl2pPr>
            <a:lvl3pPr algn="l" rtl="0">
              <a:defRPr sz="1600"/>
            </a:lvl3pPr>
            <a:lvl4pPr algn="l" rtl="0">
              <a:defRPr sz="1400"/>
            </a:lvl4pPr>
            <a:lvl5pPr algn="l" rtl="0">
              <a:defRPr sz="1400"/>
            </a:lvl5pPr>
            <a:lvl6pPr algn="l" rtl="0">
              <a:defRPr sz="1400"/>
            </a:lvl6pPr>
            <a:lvl7pPr algn="l" rtl="0">
              <a:defRPr sz="1400"/>
            </a:lvl7pPr>
            <a:lvl8pPr algn="l" rtl="0">
              <a:defRPr sz="1400"/>
            </a:lvl8pPr>
            <a:lvl9pPr algn="l" rtl="0">
              <a:defRPr sz="1400"/>
            </a:lvl9pPr>
          </a:lstStyle>
          <a:p>
            <a:pPr lvl="0" rtl="0"/>
            <a:r>
              <a:rPr lang="hu-HU"/>
              <a:t>Mintaszöveg szerkesztése</a:t>
            </a:r>
          </a:p>
          <a:p>
            <a:pPr lvl="1" rtl="0"/>
            <a:r>
              <a:rPr lang="hu-HU"/>
              <a:t>Második szint</a:t>
            </a:r>
          </a:p>
          <a:p>
            <a:pPr lvl="2" rtl="0"/>
            <a:r>
              <a:rPr lang="hu-HU"/>
              <a:t>Harmadik szint</a:t>
            </a:r>
          </a:p>
          <a:p>
            <a:pPr lvl="3" rtl="0"/>
            <a:r>
              <a:rPr lang="hu-HU"/>
              <a:t>Negyedik szint</a:t>
            </a:r>
          </a:p>
          <a:p>
            <a:pPr lvl="4" rtl="0"/>
            <a:r>
              <a:rPr lang="hu-HU"/>
              <a:t>Ötödik szint</a:t>
            </a:r>
            <a:endParaRPr lang="hu-HU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104900" y="1600200"/>
            <a:ext cx="4384548" cy="4572000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200"/>
              </a:spcBef>
              <a:buNone/>
              <a:defRPr sz="1800"/>
            </a:lvl1pPr>
            <a:lvl2pPr marL="457200" indent="0" algn="l" rtl="0">
              <a:buNone/>
              <a:defRPr sz="1400"/>
            </a:lvl2pPr>
            <a:lvl3pPr marL="914400" indent="0" algn="l" rtl="0">
              <a:buNone/>
              <a:defRPr sz="1200"/>
            </a:lvl3pPr>
            <a:lvl4pPr marL="1371600" indent="0" algn="l" rtl="0">
              <a:buNone/>
              <a:defRPr sz="1000"/>
            </a:lvl4pPr>
            <a:lvl5pPr marL="1828800" indent="0" algn="l" rtl="0">
              <a:buNone/>
              <a:defRPr sz="1000"/>
            </a:lvl5pPr>
            <a:lvl6pPr marL="2286000" indent="0" algn="l" rtl="0">
              <a:buNone/>
              <a:defRPr sz="1000"/>
            </a:lvl6pPr>
            <a:lvl7pPr marL="2743200" indent="0" algn="l" rtl="0">
              <a:buNone/>
              <a:defRPr sz="1000"/>
            </a:lvl7pPr>
            <a:lvl8pPr marL="3200400" indent="0" algn="l" rtl="0">
              <a:buNone/>
              <a:defRPr sz="1000"/>
            </a:lvl8pPr>
            <a:lvl9pPr marL="3657600" indent="0" algn="l" rtl="0">
              <a:buNone/>
              <a:defRPr sz="1000"/>
            </a:lvl9pPr>
          </a:lstStyle>
          <a:p>
            <a:pPr lvl="0" rt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81FBB17F-5403-4389-8A32-99B6B2796426}" type="datetime1">
              <a:rPr lang="hu-HU" smtClean="0"/>
              <a:pPr/>
              <a:t>2023. 01. 08.</a:t>
            </a:fld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FF54DE5-C571-48E8-A5BC-B369434E2F44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69764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1104900" y="76200"/>
            <a:ext cx="9980682" cy="1096962"/>
          </a:xfrm>
          <a:prstGeom prst="rect">
            <a:avLst/>
          </a:prstGeom>
        </p:spPr>
        <p:txBody>
          <a:bodyPr vert="horz" lIns="0" tIns="45720" rIns="0" bIns="45720" rtlCol="0" anchor="b">
            <a:normAutofit/>
          </a:bodyPr>
          <a:lstStyle/>
          <a:p>
            <a:pPr rtl="0"/>
            <a:r>
              <a:rPr lang="hu-HU" dirty="0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104900" y="1600200"/>
            <a:ext cx="9982200" cy="457200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 rtl="0"/>
            <a:r>
              <a:rPr lang="hu-HU" dirty="0"/>
              <a:t>Mintaszöveg szerkesztése</a:t>
            </a:r>
          </a:p>
          <a:p>
            <a:pPr lvl="1" rtl="0"/>
            <a:r>
              <a:rPr lang="hu-HU" dirty="0"/>
              <a:t>Második szint</a:t>
            </a:r>
          </a:p>
          <a:p>
            <a:pPr lvl="2" rtl="0"/>
            <a:r>
              <a:rPr lang="hu-HU" dirty="0"/>
              <a:t>Harmadik szint</a:t>
            </a:r>
          </a:p>
          <a:p>
            <a:pPr lvl="3" rtl="0"/>
            <a:r>
              <a:rPr lang="hu-HU" dirty="0"/>
              <a:t>Negyedik szint</a:t>
            </a:r>
          </a:p>
          <a:p>
            <a:pPr lvl="4" rtl="0"/>
            <a:r>
              <a:rPr lang="hu-HU" dirty="0"/>
              <a:t>Ötödik szint</a:t>
            </a:r>
          </a:p>
          <a:p>
            <a:pPr lvl="5" rtl="0"/>
            <a:r>
              <a:rPr lang="hu-HU" dirty="0"/>
              <a:t>Hatodik szint</a:t>
            </a:r>
          </a:p>
          <a:p>
            <a:pPr lvl="6" rtl="0"/>
            <a:r>
              <a:rPr lang="hu-HU" dirty="0"/>
              <a:t>Hetedik szint</a:t>
            </a:r>
          </a:p>
          <a:p>
            <a:pPr lvl="7" rtl="0"/>
            <a:r>
              <a:rPr lang="hu-HU" dirty="0"/>
              <a:t>Nyolcadik szint</a:t>
            </a:r>
          </a:p>
          <a:p>
            <a:pPr lvl="8" rtl="0"/>
            <a:r>
              <a:rPr lang="hu-HU" dirty="0"/>
              <a:t>Kilencedik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1104899" y="6356351"/>
            <a:ext cx="1829559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 rtl="0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8469195E-1C55-4D3D-9AF2-675D1712D454}" type="datetime1">
              <a:rPr lang="hu-HU" smtClean="0"/>
              <a:pPr/>
              <a:t>2023. 01. 08.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2934459" y="6356350"/>
            <a:ext cx="6323082" cy="365126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 rtl="0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 rtl="0"/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9256782" y="6356351"/>
            <a:ext cx="18288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 rtl="0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0FF54DE5-C571-48E8-A5BC-B369434E2F44}" type="slidenum">
              <a:rPr lang="hu-HU" smtClean="0"/>
              <a:pPr/>
              <a:t>‹#›</a:t>
            </a:fld>
            <a:endParaRPr lang="hu-HU" dirty="0"/>
          </a:p>
        </p:txBody>
      </p:sp>
      <p:grpSp>
        <p:nvGrpSpPr>
          <p:cNvPr id="15" name="Csoport 14"/>
          <p:cNvGrpSpPr/>
          <p:nvPr/>
        </p:nvGrpSpPr>
        <p:grpSpPr>
          <a:xfrm>
            <a:off x="1103376" y="1219201"/>
            <a:ext cx="9985248" cy="84403"/>
            <a:chOff x="1073150" y="1219201"/>
            <a:chExt cx="10058400" cy="63125"/>
          </a:xfrm>
        </p:grpSpPr>
        <p:cxnSp>
          <p:nvCxnSpPr>
            <p:cNvPr id="13" name="Egyenes összekötő 12"/>
            <p:cNvCxnSpPr/>
            <p:nvPr/>
          </p:nvCxnSpPr>
          <p:spPr>
            <a:xfrm rot="10800000">
              <a:off x="1073150" y="1219201"/>
              <a:ext cx="10058400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Egyenes összekötő 13"/>
            <p:cNvCxnSpPr/>
            <p:nvPr/>
          </p:nvCxnSpPr>
          <p:spPr>
            <a:xfrm rot="10800000">
              <a:off x="1073150" y="1282326"/>
              <a:ext cx="10058400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46251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696">
          <p15:clr>
            <a:srgbClr val="F26B43"/>
          </p15:clr>
        </p15:guide>
        <p15:guide id="2" pos="6984">
          <p15:clr>
            <a:srgbClr val="F26B43"/>
          </p15:clr>
        </p15:guide>
        <p15:guide id="3" orient="horz" pos="1008">
          <p15:clr>
            <a:srgbClr val="F26B43"/>
          </p15:clr>
        </p15:guide>
        <p15:guide id="4" orient="horz" pos="388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5" Type="http://schemas.openxmlformats.org/officeDocument/2006/relationships/image" Target="../media/image6.png"/><Relationship Id="rId4" Type="http://schemas.openxmlformats.org/officeDocument/2006/relationships/image" Target="../media/image5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ím 5"/>
          <p:cNvSpPr>
            <a:spLocks noGrp="1"/>
          </p:cNvSpPr>
          <p:nvPr>
            <p:ph type="ctrTitle"/>
          </p:nvPr>
        </p:nvSpPr>
        <p:spPr>
          <a:xfrm>
            <a:off x="1104900" y="2292094"/>
            <a:ext cx="5734050" cy="2219691"/>
          </a:xfrm>
        </p:spPr>
        <p:txBody>
          <a:bodyPr rtlCol="0" anchor="ctr"/>
          <a:lstStyle/>
          <a:p>
            <a:pPr rtl="0"/>
            <a:r>
              <a:rPr lang="hu-HU" dirty="0"/>
              <a:t>Derékszögű háromszögek befogótétele</a:t>
            </a:r>
          </a:p>
        </p:txBody>
      </p:sp>
      <p:sp>
        <p:nvSpPr>
          <p:cNvPr id="7" name="Alcím 6"/>
          <p:cNvSpPr>
            <a:spLocks noGrp="1"/>
          </p:cNvSpPr>
          <p:nvPr>
            <p:ph type="subTitle" idx="1"/>
          </p:nvPr>
        </p:nvSpPr>
        <p:spPr>
          <a:xfrm>
            <a:off x="1104900" y="4511785"/>
            <a:ext cx="5734050" cy="955565"/>
          </a:xfrm>
        </p:spPr>
        <p:txBody>
          <a:bodyPr rtlCol="0"/>
          <a:lstStyle/>
          <a:p>
            <a:pPr rtl="0"/>
            <a:r>
              <a:rPr lang="hu-HU" dirty="0"/>
              <a:t>Tételbizonyítás</a:t>
            </a:r>
          </a:p>
          <a:p>
            <a:pPr rtl="0"/>
            <a:endParaRPr lang="hu-HU" dirty="0"/>
          </a:p>
          <a:p>
            <a:pPr rtl="0"/>
            <a:r>
              <a:rPr lang="hu-HU" sz="1200" dirty="0"/>
              <a:t>Kürti Nelli 11.b</a:t>
            </a:r>
          </a:p>
        </p:txBody>
      </p:sp>
      <p:pic>
        <p:nvPicPr>
          <p:cNvPr id="4" name="Kép helyőrzője 3" descr="Egy asztalon fekvő nyitott könyv, háttérben az elmosódott könyvespolc" title="Mintakép"/>
          <p:cNvPicPr>
            <a:picLocks noGrp="1" noChangeAspect="1"/>
          </p:cNvPicPr>
          <p:nvPr>
            <p:ph type="pic" sz="quarter" idx="13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90" r="889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6521339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3043">
        <p:fade/>
      </p:transition>
    </mc:Choice>
    <mc:Fallback>
      <p:transition spd="med" advTm="3043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hu-HU" dirty="0"/>
              <a:t>Bizonyítás lépésekkel</a:t>
            </a:r>
          </a:p>
        </p:txBody>
      </p:sp>
    </p:spTree>
    <p:extLst>
      <p:ext uri="{BB962C8B-B14F-4D97-AF65-F5344CB8AC3E}">
        <p14:creationId xmlns:p14="http://schemas.microsoft.com/office/powerpoint/2010/main" val="1328843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3407">
        <p:fade/>
      </p:transition>
    </mc:Choice>
    <mc:Fallback>
      <p:transition spd="med" advTm="3407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8D55062-BE43-0719-1D03-F6A5A6D8D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59CA724-06B5-CFCF-51CA-640F1BEDA6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Két alakzat hasonló ha létezik olyan hasonlósági transzformáció, amely egyik alakzatot a másikba viszi át.</a:t>
            </a:r>
          </a:p>
          <a:p>
            <a:r>
              <a:rPr lang="hu-HU" dirty="0"/>
              <a:t>Bizonyítható, hogy 2 háromszög hasonló ha teljesül a következő feltételek egyike:</a:t>
            </a:r>
          </a:p>
          <a:p>
            <a:pPr marL="0" indent="0">
              <a:buNone/>
            </a:pPr>
            <a:r>
              <a:rPr lang="hu-HU" dirty="0"/>
              <a:t>		-Megfelelő oldalaik hosszának aránya egyenlő</a:t>
            </a:r>
          </a:p>
          <a:p>
            <a:pPr marL="0" indent="0">
              <a:buNone/>
            </a:pPr>
            <a:r>
              <a:rPr lang="hu-HU" dirty="0"/>
              <a:t>		-2-2 oldalhosszuk aránya egyenlő, és az ezek által közrefogott szögek 		egyenlők</a:t>
            </a:r>
          </a:p>
          <a:p>
            <a:pPr marL="0" indent="0">
              <a:buNone/>
            </a:pPr>
            <a:r>
              <a:rPr lang="hu-HU" dirty="0"/>
              <a:t>		-2-2 szögük páronként egyenlő</a:t>
            </a:r>
          </a:p>
          <a:p>
            <a:pPr marL="0" indent="0">
              <a:buNone/>
            </a:pPr>
            <a:r>
              <a:rPr lang="hu-HU" dirty="0"/>
              <a:t>		-2-2 oldalhosszuk aránya egyenlő, és a hosszabbik oldallal szemközt 		lévő szögek egyenlőek</a:t>
            </a:r>
          </a:p>
          <a:p>
            <a:pPr marL="0" indent="0">
              <a:buNone/>
            </a:pPr>
            <a:r>
              <a:rPr lang="hu-HU" b="1" dirty="0">
                <a:solidFill>
                  <a:srgbClr val="FF0000"/>
                </a:solidFill>
              </a:rPr>
              <a:t>Ha ezek közül 1 teljesül akkor a többi is teljesül!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850356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26979">
        <p:fade/>
      </p:transition>
    </mc:Choice>
    <mc:Fallback>
      <p:transition spd="med" advTm="26979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5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05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355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605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855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105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ím 12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rtl="0"/>
            <a:r>
              <a:rPr lang="hu-HU" sz="4400" dirty="0"/>
              <a:t>Tétel</a:t>
            </a:r>
          </a:p>
        </p:txBody>
      </p:sp>
      <p:sp>
        <p:nvSpPr>
          <p:cNvPr id="14" name="Tartalom helye 13"/>
          <p:cNvSpPr>
            <a:spLocks noGrp="1"/>
          </p:cNvSpPr>
          <p:nvPr>
            <p:ph idx="1"/>
          </p:nvPr>
        </p:nvSpPr>
        <p:spPr>
          <a:xfrm>
            <a:off x="920342" y="2286000"/>
            <a:ext cx="9982200" cy="4572000"/>
          </a:xfrm>
        </p:spPr>
        <p:txBody>
          <a:bodyPr rtlCol="0"/>
          <a:lstStyle/>
          <a:p>
            <a:pPr marL="0" indent="0" rtl="0">
              <a:buNone/>
            </a:pPr>
            <a:r>
              <a:rPr lang="hu-HU" sz="1800" dirty="0"/>
              <a:t>Tétel.</a:t>
            </a:r>
            <a:r>
              <a:rPr lang="hu-HU" sz="1800" dirty="0">
                <a:sym typeface="Wingdings" panose="05000000000000000000" pitchFamily="2" charset="2"/>
              </a:rPr>
              <a:t>:| </a:t>
            </a:r>
            <a:r>
              <a:rPr lang="hu-HU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Derékszögű háromszögben a háromszög befogója </a:t>
            </a:r>
            <a:r>
              <a:rPr lang="hu-HU" sz="1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mértani közepe </a:t>
            </a:r>
            <a:r>
              <a:rPr lang="hu-HU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az átfogónak és a befogó átfogóra eső merőleges vetületének.</a:t>
            </a:r>
          </a:p>
          <a:p>
            <a:pPr marL="0" indent="0" rtl="0">
              <a:buNone/>
            </a:pPr>
            <a:endParaRPr lang="hu-HU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anose="05000000000000000000" pitchFamily="2" charset="2"/>
            </a:endParaRPr>
          </a:p>
          <a:p>
            <a:pPr rtl="0">
              <a:buFont typeface="Courier New" panose="02070309020205020404" pitchFamily="49" charset="0"/>
              <a:buChar char="o"/>
            </a:pPr>
            <a:endParaRPr lang="hu-HU" dirty="0"/>
          </a:p>
          <a:p>
            <a:pPr rtl="0">
              <a:buFont typeface="Courier New" panose="02070309020205020404" pitchFamily="49" charset="0"/>
              <a:buChar char="o"/>
            </a:pPr>
            <a:endParaRPr lang="hu-H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8" name="Egyenes összekötő 27">
            <a:extLst>
              <a:ext uri="{FF2B5EF4-FFF2-40B4-BE49-F238E27FC236}">
                <a16:creationId xmlns:a16="http://schemas.microsoft.com/office/drawing/2014/main" id="{070C22C6-3F0D-4256-898A-EECD51F49AAD}"/>
              </a:ext>
            </a:extLst>
          </p:cNvPr>
          <p:cNvCxnSpPr>
            <a:cxnSpLocks/>
          </p:cNvCxnSpPr>
          <p:nvPr/>
        </p:nvCxnSpPr>
        <p:spPr>
          <a:xfrm>
            <a:off x="7022562" y="2619987"/>
            <a:ext cx="1820411" cy="0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6542553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9123">
        <p:fade/>
      </p:transition>
    </mc:Choice>
    <mc:Fallback>
      <p:transition spd="med" advTm="9123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2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9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6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1B8053D-D327-4476-A1DE-2D5B291EE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Bizonyítás 1.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3160E49-64E1-4D62-BD47-7AF48700A6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8448" y="1593908"/>
            <a:ext cx="3498209" cy="4578292"/>
          </a:xfrm>
        </p:spPr>
        <p:txBody>
          <a:bodyPr>
            <a:normAutofit fontScale="85000" lnSpcReduction="10000"/>
          </a:bodyPr>
          <a:lstStyle/>
          <a:p>
            <a:r>
              <a:rPr lang="hu-HU" dirty="0"/>
              <a:t>I. Vegyünk fel egy derékszögű háromszöget, aminek csúcspontjai A,B,C és C csúcspontjában található a derékszög</a:t>
            </a:r>
          </a:p>
          <a:p>
            <a:r>
              <a:rPr lang="hu-HU" dirty="0"/>
              <a:t>II. Vegyük fel az átfogóhoz tartozó magasságot</a:t>
            </a:r>
          </a:p>
          <a:p>
            <a:r>
              <a:rPr lang="hu-HU" dirty="0"/>
              <a:t>III. A magasság talppontját nevezzük el D-vel.</a:t>
            </a:r>
          </a:p>
          <a:p>
            <a:r>
              <a:rPr lang="hu-HU" dirty="0"/>
              <a:t>IV. Vizsgáljuk az ACD háromszög ABC háromszög viszonyát</a:t>
            </a:r>
          </a:p>
          <a:p>
            <a:r>
              <a:rPr lang="hu-HU" dirty="0"/>
              <a:t>V. Mindkét háromszögben az A csúcsnál lévő szög közös</a:t>
            </a:r>
          </a:p>
          <a:p>
            <a:r>
              <a:rPr lang="hu-HU" dirty="0"/>
              <a:t>VI. Másrészt az ACD szög illetve az ABC szög hegyesszögek és merőleges szárú szögek.</a:t>
            </a:r>
          </a:p>
          <a:p>
            <a:pPr marL="0" indent="0">
              <a:buNone/>
            </a:pPr>
            <a:endParaRPr lang="hu-HU" dirty="0"/>
          </a:p>
          <a:p>
            <a:endParaRPr lang="hu-HU" dirty="0"/>
          </a:p>
        </p:txBody>
      </p:sp>
      <p:sp>
        <p:nvSpPr>
          <p:cNvPr id="4" name="Derékszögű háromszög 3">
            <a:extLst>
              <a:ext uri="{FF2B5EF4-FFF2-40B4-BE49-F238E27FC236}">
                <a16:creationId xmlns:a16="http://schemas.microsoft.com/office/drawing/2014/main" id="{F8676EA7-0511-47D3-AE75-B9E7E9744646}"/>
              </a:ext>
            </a:extLst>
          </p:cNvPr>
          <p:cNvSpPr/>
          <p:nvPr/>
        </p:nvSpPr>
        <p:spPr>
          <a:xfrm rot="12906383" flipH="1">
            <a:off x="5516954" y="4322368"/>
            <a:ext cx="5071653" cy="3699664"/>
          </a:xfrm>
          <a:prstGeom prst="rtTriangle">
            <a:avLst/>
          </a:prstGeom>
          <a:solidFill>
            <a:schemeClr val="tx1">
              <a:lumMod val="20000"/>
              <a:lumOff val="80000"/>
            </a:schemeClr>
          </a:solidFill>
          <a:ln w="12700"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39CF43B0-213E-46CA-9468-0224F6C99364}"/>
              </a:ext>
            </a:extLst>
          </p:cNvPr>
          <p:cNvSpPr txBox="1"/>
          <p:nvPr/>
        </p:nvSpPr>
        <p:spPr>
          <a:xfrm>
            <a:off x="4650336" y="5995146"/>
            <a:ext cx="2351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A</a:t>
            </a:r>
          </a:p>
        </p:txBody>
      </p:sp>
      <p:sp>
        <p:nvSpPr>
          <p:cNvPr id="6" name="Szövegdoboz 5">
            <a:extLst>
              <a:ext uri="{FF2B5EF4-FFF2-40B4-BE49-F238E27FC236}">
                <a16:creationId xmlns:a16="http://schemas.microsoft.com/office/drawing/2014/main" id="{D7B835B2-71AC-4EE3-8D08-200A55349CBC}"/>
              </a:ext>
            </a:extLst>
          </p:cNvPr>
          <p:cNvSpPr txBox="1"/>
          <p:nvPr/>
        </p:nvSpPr>
        <p:spPr>
          <a:xfrm>
            <a:off x="11191136" y="5911687"/>
            <a:ext cx="2396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B</a:t>
            </a:r>
          </a:p>
        </p:txBody>
      </p:sp>
      <p:sp>
        <p:nvSpPr>
          <p:cNvPr id="7" name="Szövegdoboz 6">
            <a:extLst>
              <a:ext uri="{FF2B5EF4-FFF2-40B4-BE49-F238E27FC236}">
                <a16:creationId xmlns:a16="http://schemas.microsoft.com/office/drawing/2014/main" id="{8554021A-1862-41A2-858F-C035767B4D4E}"/>
              </a:ext>
            </a:extLst>
          </p:cNvPr>
          <p:cNvSpPr txBox="1"/>
          <p:nvPr/>
        </p:nvSpPr>
        <p:spPr>
          <a:xfrm>
            <a:off x="6664611" y="3120550"/>
            <a:ext cx="5237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C</a:t>
            </a:r>
          </a:p>
        </p:txBody>
      </p:sp>
      <p:sp>
        <p:nvSpPr>
          <p:cNvPr id="10" name="Ellipszis 9">
            <a:extLst>
              <a:ext uri="{FF2B5EF4-FFF2-40B4-BE49-F238E27FC236}">
                <a16:creationId xmlns:a16="http://schemas.microsoft.com/office/drawing/2014/main" id="{DCA15060-48C3-4E62-8208-B85B8C3EE9E7}"/>
              </a:ext>
            </a:extLst>
          </p:cNvPr>
          <p:cNvSpPr/>
          <p:nvPr/>
        </p:nvSpPr>
        <p:spPr>
          <a:xfrm>
            <a:off x="4059701" y="225134"/>
            <a:ext cx="6317233" cy="631639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0" name="Szövegdoboz 29">
            <a:extLst>
              <a:ext uri="{FF2B5EF4-FFF2-40B4-BE49-F238E27FC236}">
                <a16:creationId xmlns:a16="http://schemas.microsoft.com/office/drawing/2014/main" id="{B69EBDB9-CD87-45B0-A34D-245087BB2538}"/>
              </a:ext>
            </a:extLst>
          </p:cNvPr>
          <p:cNvSpPr txBox="1"/>
          <p:nvPr/>
        </p:nvSpPr>
        <p:spPr>
          <a:xfrm>
            <a:off x="6918581" y="6172200"/>
            <a:ext cx="2003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D</a:t>
            </a:r>
          </a:p>
        </p:txBody>
      </p:sp>
      <p:grpSp>
        <p:nvGrpSpPr>
          <p:cNvPr id="34" name="Csoportba foglalás 33">
            <a:extLst>
              <a:ext uri="{FF2B5EF4-FFF2-40B4-BE49-F238E27FC236}">
                <a16:creationId xmlns:a16="http://schemas.microsoft.com/office/drawing/2014/main" id="{35DC2025-1823-4DA3-BC9B-E2626DEAAACC}"/>
              </a:ext>
            </a:extLst>
          </p:cNvPr>
          <p:cNvGrpSpPr/>
          <p:nvPr/>
        </p:nvGrpSpPr>
        <p:grpSpPr>
          <a:xfrm>
            <a:off x="4888255" y="3234111"/>
            <a:ext cx="4367519" cy="5989739"/>
            <a:chOff x="4905597" y="3215933"/>
            <a:chExt cx="4354880" cy="6016282"/>
          </a:xfrm>
        </p:grpSpPr>
        <p:sp>
          <p:nvSpPr>
            <p:cNvPr id="31" name="Derékszögű háromszög 30">
              <a:extLst>
                <a:ext uri="{FF2B5EF4-FFF2-40B4-BE49-F238E27FC236}">
                  <a16:creationId xmlns:a16="http://schemas.microsoft.com/office/drawing/2014/main" id="{2B0340E3-C742-4E02-A275-231E61A7DA5F}"/>
                </a:ext>
              </a:extLst>
            </p:cNvPr>
            <p:cNvSpPr/>
            <p:nvPr/>
          </p:nvSpPr>
          <p:spPr>
            <a:xfrm rot="21540000" flipH="1">
              <a:off x="4905597" y="3215933"/>
              <a:ext cx="2170985" cy="2993158"/>
            </a:xfrm>
            <a:prstGeom prst="rtTriangle">
              <a:avLst/>
            </a:prstGeom>
            <a:solidFill>
              <a:srgbClr val="18B0AC">
                <a:alpha val="34000"/>
              </a:srgbClr>
            </a:solidFill>
            <a:ln w="19050" cmpd="sng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33" name="Derékszögű háromszög 32">
              <a:extLst>
                <a:ext uri="{FF2B5EF4-FFF2-40B4-BE49-F238E27FC236}">
                  <a16:creationId xmlns:a16="http://schemas.microsoft.com/office/drawing/2014/main" id="{74256D11-1D72-4A48-9951-3EA47B68C95E}"/>
                </a:ext>
              </a:extLst>
            </p:cNvPr>
            <p:cNvSpPr/>
            <p:nvPr/>
          </p:nvSpPr>
          <p:spPr>
            <a:xfrm rot="10800000" flipH="1">
              <a:off x="6868466" y="6227949"/>
              <a:ext cx="2392011" cy="3004266"/>
            </a:xfrm>
            <a:prstGeom prst="rtTriangle">
              <a:avLst/>
            </a:prstGeom>
            <a:noFill/>
            <a:ln w="19050" cmpd="sng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dirty="0"/>
            </a:p>
          </p:txBody>
        </p:sp>
      </p:grpSp>
      <p:sp>
        <p:nvSpPr>
          <p:cNvPr id="16" name="Ív 15">
            <a:extLst>
              <a:ext uri="{FF2B5EF4-FFF2-40B4-BE49-F238E27FC236}">
                <a16:creationId xmlns:a16="http://schemas.microsoft.com/office/drawing/2014/main" id="{53AB33C0-1076-A0C8-C013-63B781715856}"/>
              </a:ext>
            </a:extLst>
          </p:cNvPr>
          <p:cNvSpPr/>
          <p:nvPr/>
        </p:nvSpPr>
        <p:spPr>
          <a:xfrm rot="15732935">
            <a:off x="6731365" y="5738231"/>
            <a:ext cx="747532" cy="811032"/>
          </a:xfrm>
          <a:prstGeom prst="arc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7" name="Ellipszis 16">
            <a:extLst>
              <a:ext uri="{FF2B5EF4-FFF2-40B4-BE49-F238E27FC236}">
                <a16:creationId xmlns:a16="http://schemas.microsoft.com/office/drawing/2014/main" id="{EAF0596E-1CC8-8CFE-3EB8-98F224619A7C}"/>
              </a:ext>
            </a:extLst>
          </p:cNvPr>
          <p:cNvSpPr/>
          <p:nvPr/>
        </p:nvSpPr>
        <p:spPr>
          <a:xfrm>
            <a:off x="6856820" y="5995146"/>
            <a:ext cx="75475" cy="45719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8" name="Ív 17">
            <a:extLst>
              <a:ext uri="{FF2B5EF4-FFF2-40B4-BE49-F238E27FC236}">
                <a16:creationId xmlns:a16="http://schemas.microsoft.com/office/drawing/2014/main" id="{2602146A-0F37-2E3C-F2F7-D8F554717D6E}"/>
              </a:ext>
            </a:extLst>
          </p:cNvPr>
          <p:cNvSpPr/>
          <p:nvPr/>
        </p:nvSpPr>
        <p:spPr>
          <a:xfrm rot="7204183">
            <a:off x="6645553" y="2831000"/>
            <a:ext cx="747532" cy="811032"/>
          </a:xfrm>
          <a:prstGeom prst="arc">
            <a:avLst>
              <a:gd name="adj1" fmla="val 16362718"/>
              <a:gd name="adj2" fmla="val 0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9" name="Egyenes összekötő 8">
            <a:extLst>
              <a:ext uri="{FF2B5EF4-FFF2-40B4-BE49-F238E27FC236}">
                <a16:creationId xmlns:a16="http://schemas.microsoft.com/office/drawing/2014/main" id="{CE4C9564-DE84-4A88-E6AD-DFED81B8FE16}"/>
              </a:ext>
            </a:extLst>
          </p:cNvPr>
          <p:cNvCxnSpPr>
            <a:cxnSpLocks/>
            <a:stCxn id="31" idx="0"/>
            <a:endCxn id="31" idx="2"/>
          </p:cNvCxnSpPr>
          <p:nvPr/>
        </p:nvCxnSpPr>
        <p:spPr>
          <a:xfrm>
            <a:off x="7039372" y="3215338"/>
            <a:ext cx="52007" cy="297950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Ív 14">
            <a:extLst>
              <a:ext uri="{FF2B5EF4-FFF2-40B4-BE49-F238E27FC236}">
                <a16:creationId xmlns:a16="http://schemas.microsoft.com/office/drawing/2014/main" id="{6CCEADC0-2C0E-3B4E-0BBB-EB2633441499}"/>
              </a:ext>
            </a:extLst>
          </p:cNvPr>
          <p:cNvSpPr/>
          <p:nvPr/>
        </p:nvSpPr>
        <p:spPr>
          <a:xfrm>
            <a:off x="4902527" y="5524302"/>
            <a:ext cx="972787" cy="1238889"/>
          </a:xfrm>
          <a:prstGeom prst="arc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0" name="Ív 19">
            <a:extLst>
              <a:ext uri="{FF2B5EF4-FFF2-40B4-BE49-F238E27FC236}">
                <a16:creationId xmlns:a16="http://schemas.microsoft.com/office/drawing/2014/main" id="{9E5D4B37-8268-8368-990C-248C61A4989E}"/>
              </a:ext>
            </a:extLst>
          </p:cNvPr>
          <p:cNvSpPr/>
          <p:nvPr/>
        </p:nvSpPr>
        <p:spPr>
          <a:xfrm>
            <a:off x="4776066" y="5376180"/>
            <a:ext cx="1381484" cy="1592039"/>
          </a:xfrm>
          <a:prstGeom prst="arc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1" name="Ív 20">
            <a:extLst>
              <a:ext uri="{FF2B5EF4-FFF2-40B4-BE49-F238E27FC236}">
                <a16:creationId xmlns:a16="http://schemas.microsoft.com/office/drawing/2014/main" id="{61155641-BA4D-C739-5F90-EC6508EEA9C7}"/>
              </a:ext>
            </a:extLst>
          </p:cNvPr>
          <p:cNvSpPr/>
          <p:nvPr/>
        </p:nvSpPr>
        <p:spPr>
          <a:xfrm rot="8063833">
            <a:off x="6222188" y="2368988"/>
            <a:ext cx="1626615" cy="1700628"/>
          </a:xfrm>
          <a:prstGeom prst="arc">
            <a:avLst>
              <a:gd name="adj1" fmla="val 18886160"/>
              <a:gd name="adj2" fmla="val 21058353"/>
            </a:avLst>
          </a:prstGeom>
          <a:solidFill>
            <a:srgbClr val="FFC000"/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2" name="Ív 21">
            <a:extLst>
              <a:ext uri="{FF2B5EF4-FFF2-40B4-BE49-F238E27FC236}">
                <a16:creationId xmlns:a16="http://schemas.microsoft.com/office/drawing/2014/main" id="{74B34F87-1DE9-A7E5-15F7-F088D987EB73}"/>
              </a:ext>
            </a:extLst>
          </p:cNvPr>
          <p:cNvSpPr/>
          <p:nvPr/>
        </p:nvSpPr>
        <p:spPr>
          <a:xfrm rot="15660313">
            <a:off x="10429201" y="5264679"/>
            <a:ext cx="1523870" cy="1681160"/>
          </a:xfrm>
          <a:prstGeom prst="arc">
            <a:avLst>
              <a:gd name="adj1" fmla="val 16604738"/>
              <a:gd name="adj2" fmla="val 18802436"/>
            </a:avLst>
          </a:prstGeom>
          <a:solidFill>
            <a:srgbClr val="FFC000"/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9" name="Ellipszis 18">
            <a:extLst>
              <a:ext uri="{FF2B5EF4-FFF2-40B4-BE49-F238E27FC236}">
                <a16:creationId xmlns:a16="http://schemas.microsoft.com/office/drawing/2014/main" id="{A3472972-EAFC-1620-0513-FEB0EDA93433}"/>
              </a:ext>
            </a:extLst>
          </p:cNvPr>
          <p:cNvSpPr/>
          <p:nvPr/>
        </p:nvSpPr>
        <p:spPr>
          <a:xfrm>
            <a:off x="7006426" y="3421304"/>
            <a:ext cx="75475" cy="45719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3" name="Derékszögű háromszög 12">
            <a:extLst>
              <a:ext uri="{FF2B5EF4-FFF2-40B4-BE49-F238E27FC236}">
                <a16:creationId xmlns:a16="http://schemas.microsoft.com/office/drawing/2014/main" id="{A232FE93-F2EF-4616-E4F1-2CE77A57F462}"/>
              </a:ext>
            </a:extLst>
          </p:cNvPr>
          <p:cNvSpPr/>
          <p:nvPr/>
        </p:nvSpPr>
        <p:spPr>
          <a:xfrm rot="7459308">
            <a:off x="6209175" y="3577637"/>
            <a:ext cx="3680130" cy="5163589"/>
          </a:xfrm>
          <a:prstGeom prst="rt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61709925-15C8-CA33-F7C2-598BBDE2E846}"/>
              </a:ext>
            </a:extLst>
          </p:cNvPr>
          <p:cNvSpPr txBox="1"/>
          <p:nvPr/>
        </p:nvSpPr>
        <p:spPr>
          <a:xfrm>
            <a:off x="5537298" y="6206396"/>
            <a:ext cx="4496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M</a:t>
            </a:r>
          </a:p>
        </p:txBody>
      </p:sp>
      <p:sp>
        <p:nvSpPr>
          <p:cNvPr id="23" name="Szövegdoboz 22">
            <a:extLst>
              <a:ext uri="{FF2B5EF4-FFF2-40B4-BE49-F238E27FC236}">
                <a16:creationId xmlns:a16="http://schemas.microsoft.com/office/drawing/2014/main" id="{505E9950-13D3-5668-EF42-F44D7DA98CAE}"/>
              </a:ext>
            </a:extLst>
          </p:cNvPr>
          <p:cNvSpPr txBox="1"/>
          <p:nvPr/>
        </p:nvSpPr>
        <p:spPr>
          <a:xfrm>
            <a:off x="8532825" y="6194838"/>
            <a:ext cx="3456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N</a:t>
            </a:r>
          </a:p>
        </p:txBody>
      </p:sp>
      <p:sp>
        <p:nvSpPr>
          <p:cNvPr id="25" name="Ív 24">
            <a:extLst>
              <a:ext uri="{FF2B5EF4-FFF2-40B4-BE49-F238E27FC236}">
                <a16:creationId xmlns:a16="http://schemas.microsoft.com/office/drawing/2014/main" id="{99D1F637-EF56-9F38-2ECC-C8DA4DB1BA01}"/>
              </a:ext>
            </a:extLst>
          </p:cNvPr>
          <p:cNvSpPr/>
          <p:nvPr/>
        </p:nvSpPr>
        <p:spPr>
          <a:xfrm>
            <a:off x="3889041" y="4487601"/>
            <a:ext cx="3474513" cy="3474513"/>
          </a:xfrm>
          <a:prstGeom prst="arc">
            <a:avLst>
              <a:gd name="adj1" fmla="val 123060"/>
              <a:gd name="adj2" fmla="val 0"/>
            </a:avLst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6" name="Ív 25">
            <a:extLst>
              <a:ext uri="{FF2B5EF4-FFF2-40B4-BE49-F238E27FC236}">
                <a16:creationId xmlns:a16="http://schemas.microsoft.com/office/drawing/2014/main" id="{1D3FE611-DB30-E032-922C-AF85B6F390E8}"/>
              </a:ext>
            </a:extLst>
          </p:cNvPr>
          <p:cNvSpPr/>
          <p:nvPr/>
        </p:nvSpPr>
        <p:spPr>
          <a:xfrm>
            <a:off x="6826908" y="4368002"/>
            <a:ext cx="3474513" cy="3474513"/>
          </a:xfrm>
          <a:prstGeom prst="arc">
            <a:avLst>
              <a:gd name="adj1" fmla="val 123060"/>
              <a:gd name="adj2" fmla="val 0"/>
            </a:avLst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477788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64771">
        <p:fade/>
      </p:transition>
    </mc:Choice>
    <mc:Fallback>
      <p:transition spd="med" advTm="64771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101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6351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2699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905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955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5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8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14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1800"/>
                                  </p:stCondLst>
                                  <p:iterate type="lt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370"/>
                            </p:stCondLst>
                            <p:childTnLst>
                              <p:par>
                                <p:cTn id="3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637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173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86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400"/>
                            </p:stCondLst>
                            <p:childTnLst>
                              <p:par>
                                <p:cTn id="43" presetID="21" presetClass="entr" presetSubtype="1" fill="hold" grpId="0" nodeType="after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5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4200"/>
                            </p:stCondLst>
                            <p:childTnLst>
                              <p:par>
                                <p:cTn id="47" presetID="21" presetClass="entr" presetSubtype="1" fill="hold" grpId="0" nodeType="after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9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8000"/>
                            </p:stCondLst>
                            <p:childTnLst>
                              <p:par>
                                <p:cTn id="51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8500"/>
                            </p:stCondLst>
                            <p:childTnLst>
                              <p:par>
                                <p:cTn id="55" presetID="21" presetClass="exit" presetSubtype="1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56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21" presetClass="exit" presetSubtype="1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59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31500"/>
                            </p:stCondLst>
                            <p:childTnLst>
                              <p:par>
                                <p:cTn id="62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32000"/>
                            </p:stCondLst>
                            <p:childTnLst>
                              <p:par>
                                <p:cTn id="6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34170"/>
                            </p:stCondLst>
                            <p:childTnLst>
                              <p:par>
                                <p:cTn id="7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34670"/>
                            </p:stCondLst>
                            <p:childTnLst>
                              <p:par>
                                <p:cTn id="7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37080"/>
                            </p:stCondLst>
                            <p:childTnLst>
                              <p:par>
                                <p:cTn id="80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2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39080"/>
                            </p:stCondLst>
                            <p:childTnLst>
                              <p:par>
                                <p:cTn id="84" presetID="16" presetClass="entr" presetSubtype="37" fill="hold" grpId="0" nodeType="afterEffect">
                                  <p:stCondLst>
                                    <p:cond delay="165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6" dur="2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43230"/>
                            </p:stCondLst>
                            <p:childTnLst>
                              <p:par>
                                <p:cTn id="88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43730"/>
                            </p:stCondLst>
                            <p:childTnLst>
                              <p:par>
                                <p:cTn id="9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6295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47500"/>
                            </p:stCondLst>
                            <p:childTnLst>
                              <p:par>
                                <p:cTn id="9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48000"/>
                            </p:stCondLst>
                            <p:childTnLst>
                              <p:par>
                                <p:cTn id="106" presetID="10" presetClass="exit" presetSubtype="0" fill="hold" grpId="0" nodeType="afterEffect">
                                  <p:stCondLst>
                                    <p:cond delay="18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0" presetClass="exit" presetSubtype="0" fill="hold" grpId="0" nodeType="withEffect">
                                  <p:stCondLst>
                                    <p:cond delay="18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50300"/>
                            </p:stCondLst>
                            <p:childTnLst>
                              <p:par>
                                <p:cTn id="113" presetID="10" presetClass="entr" presetSubtype="0" fill="hold" nodeType="afterEffect">
                                  <p:stCondLst>
                                    <p:cond delay="1200"/>
                                  </p:stCondLst>
                                  <p:iterate type="lt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546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566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22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58800"/>
                            </p:stCondLst>
                            <p:childTnLst>
                              <p:par>
                                <p:cTn id="125" presetID="10" presetClass="exit" presetSubtype="0" fill="hold" grpId="1" nodeType="afterEffect">
                                  <p:stCondLst>
                                    <p:cond delay="41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0" presetClass="exit" presetSubtype="0" fill="hold" grpId="1" nodeType="withEffect">
                                  <p:stCondLst>
                                    <p:cond delay="41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410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63400"/>
                            </p:stCondLst>
                            <p:childTnLst>
                              <p:par>
                                <p:cTn id="134" presetID="1" presetClass="entr" presetSubtype="0" fill="hold" grpId="0" nodeType="afterEffect">
                                  <p:stCondLst>
                                    <p:cond delay="260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" presetClass="entr" presetSubtype="0" fill="hold" grpId="0" nodeType="withEffect">
                                  <p:stCondLst>
                                    <p:cond delay="340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/>
      <p:bldP spid="6" grpId="0"/>
      <p:bldP spid="7" grpId="0"/>
      <p:bldP spid="10" grpId="0" animBg="1"/>
      <p:bldP spid="10" grpId="1" animBg="1"/>
      <p:bldP spid="30" grpId="0"/>
      <p:bldP spid="16" grpId="0" animBg="1"/>
      <p:bldP spid="17" grpId="0" animBg="1"/>
      <p:bldP spid="18" grpId="0" animBg="1"/>
      <p:bldP spid="15" grpId="0" animBg="1"/>
      <p:bldP spid="15" grpId="1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19" grpId="0" animBg="1"/>
      <p:bldP spid="13" grpId="0" animBg="1"/>
      <p:bldP spid="13" grpId="1" animBg="1"/>
      <p:bldP spid="11" grpId="0"/>
      <p:bldP spid="23" grpId="0"/>
      <p:bldP spid="25" grpId="0" animBg="1"/>
      <p:bldP spid="25" grpId="1" animBg="1"/>
      <p:bldP spid="26" grpId="0" animBg="1"/>
      <p:bldP spid="26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A2B8EFB-EDD7-4FBC-A970-9CAD38DA89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0284" y="-348753"/>
            <a:ext cx="9980682" cy="1096962"/>
          </a:xfrm>
        </p:spPr>
        <p:txBody>
          <a:bodyPr/>
          <a:lstStyle/>
          <a:p>
            <a:r>
              <a:rPr lang="hu-HU" dirty="0"/>
              <a:t>Bizonyítás 2.</a:t>
            </a:r>
          </a:p>
        </p:txBody>
      </p:sp>
      <p:sp>
        <p:nvSpPr>
          <p:cNvPr id="3" name="Derékszögű háromszög 2">
            <a:extLst>
              <a:ext uri="{FF2B5EF4-FFF2-40B4-BE49-F238E27FC236}">
                <a16:creationId xmlns:a16="http://schemas.microsoft.com/office/drawing/2014/main" id="{60FE73BC-899A-4441-8F31-5E95262EAB91}"/>
              </a:ext>
            </a:extLst>
          </p:cNvPr>
          <p:cNvSpPr/>
          <p:nvPr/>
        </p:nvSpPr>
        <p:spPr>
          <a:xfrm rot="12906383" flipH="1">
            <a:off x="5513461" y="1579168"/>
            <a:ext cx="5071653" cy="3699664"/>
          </a:xfrm>
          <a:prstGeom prst="rtTriangle">
            <a:avLst/>
          </a:prstGeom>
          <a:solidFill>
            <a:schemeClr val="tx1">
              <a:lumMod val="20000"/>
              <a:lumOff val="80000"/>
            </a:schemeClr>
          </a:solidFill>
          <a:ln w="12700"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996D64F5-175C-483D-B228-43981A683691}"/>
              </a:ext>
            </a:extLst>
          </p:cNvPr>
          <p:cNvSpPr txBox="1"/>
          <p:nvPr/>
        </p:nvSpPr>
        <p:spPr>
          <a:xfrm>
            <a:off x="6880512" y="82549"/>
            <a:ext cx="5237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C</a:t>
            </a:r>
          </a:p>
        </p:txBody>
      </p:sp>
      <p:cxnSp>
        <p:nvCxnSpPr>
          <p:cNvPr id="17" name="Egyenes összekötő nyíllal 16">
            <a:extLst>
              <a:ext uri="{FF2B5EF4-FFF2-40B4-BE49-F238E27FC236}">
                <a16:creationId xmlns:a16="http://schemas.microsoft.com/office/drawing/2014/main" id="{652BC7AC-D8D1-7B82-FC88-E9A602E29981}"/>
              </a:ext>
            </a:extLst>
          </p:cNvPr>
          <p:cNvCxnSpPr>
            <a:cxnSpLocks/>
          </p:cNvCxnSpPr>
          <p:nvPr/>
        </p:nvCxnSpPr>
        <p:spPr>
          <a:xfrm>
            <a:off x="1004357" y="6206872"/>
            <a:ext cx="1224412" cy="347546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gyenes összekötő 18">
            <a:extLst>
              <a:ext uri="{FF2B5EF4-FFF2-40B4-BE49-F238E27FC236}">
                <a16:creationId xmlns:a16="http://schemas.microsoft.com/office/drawing/2014/main" id="{E5744200-7C7C-5202-1DDE-C185262C9167}"/>
              </a:ext>
            </a:extLst>
          </p:cNvPr>
          <p:cNvCxnSpPr>
            <a:cxnSpLocks/>
            <a:stCxn id="3" idx="2"/>
          </p:cNvCxnSpPr>
          <p:nvPr/>
        </p:nvCxnSpPr>
        <p:spPr>
          <a:xfrm>
            <a:off x="7038596" y="457334"/>
            <a:ext cx="0" cy="30139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gyenes összekötő 29">
            <a:extLst>
              <a:ext uri="{FF2B5EF4-FFF2-40B4-BE49-F238E27FC236}">
                <a16:creationId xmlns:a16="http://schemas.microsoft.com/office/drawing/2014/main" id="{729E9E45-3E11-BC38-347C-8D92AD8C5287}"/>
              </a:ext>
            </a:extLst>
          </p:cNvPr>
          <p:cNvCxnSpPr>
            <a:cxnSpLocks/>
          </p:cNvCxnSpPr>
          <p:nvPr/>
        </p:nvCxnSpPr>
        <p:spPr>
          <a:xfrm flipV="1">
            <a:off x="4885815" y="469094"/>
            <a:ext cx="2127664" cy="30139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Ív 3">
            <a:extLst>
              <a:ext uri="{FF2B5EF4-FFF2-40B4-BE49-F238E27FC236}">
                <a16:creationId xmlns:a16="http://schemas.microsoft.com/office/drawing/2014/main" id="{0A10CE4D-97E8-AD63-E0A2-EE9B9AE46711}"/>
              </a:ext>
            </a:extLst>
          </p:cNvPr>
          <p:cNvSpPr/>
          <p:nvPr/>
        </p:nvSpPr>
        <p:spPr>
          <a:xfrm rot="15756563">
            <a:off x="10425731" y="2641896"/>
            <a:ext cx="1424760" cy="1424760"/>
          </a:xfrm>
          <a:prstGeom prst="arc">
            <a:avLst>
              <a:gd name="adj1" fmla="val 16498158"/>
              <a:gd name="adj2" fmla="val 18668420"/>
            </a:avLst>
          </a:prstGeom>
          <a:solidFill>
            <a:srgbClr val="7030A0"/>
          </a:solidFill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" name="Derékszögű háromszög 7">
            <a:extLst>
              <a:ext uri="{FF2B5EF4-FFF2-40B4-BE49-F238E27FC236}">
                <a16:creationId xmlns:a16="http://schemas.microsoft.com/office/drawing/2014/main" id="{6BA6065B-AF08-CEB5-33A4-0E2AAB4E52C0}"/>
              </a:ext>
            </a:extLst>
          </p:cNvPr>
          <p:cNvSpPr/>
          <p:nvPr/>
        </p:nvSpPr>
        <p:spPr>
          <a:xfrm flipH="1">
            <a:off x="4953655" y="451881"/>
            <a:ext cx="2076783" cy="3036675"/>
          </a:xfrm>
          <a:prstGeom prst="rtTriangle">
            <a:avLst/>
          </a:prstGeom>
          <a:solidFill>
            <a:srgbClr val="92D050"/>
          </a:solidFill>
          <a:ln w="127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Ív 4">
            <a:extLst>
              <a:ext uri="{FF2B5EF4-FFF2-40B4-BE49-F238E27FC236}">
                <a16:creationId xmlns:a16="http://schemas.microsoft.com/office/drawing/2014/main" id="{61FE4358-5A45-89AA-DD14-0E5138C9FDE4}"/>
              </a:ext>
            </a:extLst>
          </p:cNvPr>
          <p:cNvSpPr/>
          <p:nvPr/>
        </p:nvSpPr>
        <p:spPr>
          <a:xfrm rot="7724799">
            <a:off x="6384324" y="-241498"/>
            <a:ext cx="1424760" cy="1424760"/>
          </a:xfrm>
          <a:prstGeom prst="arc">
            <a:avLst>
              <a:gd name="adj1" fmla="val 19205821"/>
              <a:gd name="adj2" fmla="val 0"/>
            </a:avLst>
          </a:prstGeom>
          <a:solidFill>
            <a:srgbClr val="7030A0"/>
          </a:solidFill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Ív 5">
            <a:extLst>
              <a:ext uri="{FF2B5EF4-FFF2-40B4-BE49-F238E27FC236}">
                <a16:creationId xmlns:a16="http://schemas.microsoft.com/office/drawing/2014/main" id="{B521D703-2391-46CD-5182-E1B8D5ABE8BB}"/>
              </a:ext>
            </a:extLst>
          </p:cNvPr>
          <p:cNvSpPr/>
          <p:nvPr/>
        </p:nvSpPr>
        <p:spPr>
          <a:xfrm rot="775334">
            <a:off x="4350035" y="2753537"/>
            <a:ext cx="1318435" cy="1318435"/>
          </a:xfrm>
          <a:prstGeom prst="arc">
            <a:avLst>
              <a:gd name="adj1" fmla="val 17398990"/>
              <a:gd name="adj2" fmla="val 20624387"/>
            </a:avLst>
          </a:prstGeom>
          <a:solidFill>
            <a:srgbClr val="FFFF00"/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8" name="Szövegdoboz 17">
            <a:extLst>
              <a:ext uri="{FF2B5EF4-FFF2-40B4-BE49-F238E27FC236}">
                <a16:creationId xmlns:a16="http://schemas.microsoft.com/office/drawing/2014/main" id="{A5F3FE80-DF9A-2BDF-FCA8-308DD0992598}"/>
              </a:ext>
            </a:extLst>
          </p:cNvPr>
          <p:cNvSpPr txBox="1"/>
          <p:nvPr/>
        </p:nvSpPr>
        <p:spPr>
          <a:xfrm>
            <a:off x="6774799" y="6468026"/>
            <a:ext cx="5275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C’</a:t>
            </a:r>
          </a:p>
        </p:txBody>
      </p:sp>
      <p:cxnSp>
        <p:nvCxnSpPr>
          <p:cNvPr id="20" name="Egyenes összekötő 19">
            <a:extLst>
              <a:ext uri="{FF2B5EF4-FFF2-40B4-BE49-F238E27FC236}">
                <a16:creationId xmlns:a16="http://schemas.microsoft.com/office/drawing/2014/main" id="{76D39FA0-11DD-E383-DFDA-4766DF32CFC5}"/>
              </a:ext>
            </a:extLst>
          </p:cNvPr>
          <p:cNvCxnSpPr>
            <a:cxnSpLocks/>
            <a:endCxn id="18" idx="0"/>
          </p:cNvCxnSpPr>
          <p:nvPr/>
        </p:nvCxnSpPr>
        <p:spPr>
          <a:xfrm>
            <a:off x="4952151" y="3526143"/>
            <a:ext cx="2086445" cy="2941883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zövegdoboz 13">
            <a:extLst>
              <a:ext uri="{FF2B5EF4-FFF2-40B4-BE49-F238E27FC236}">
                <a16:creationId xmlns:a16="http://schemas.microsoft.com/office/drawing/2014/main" id="{8FEB90BD-3E54-42EB-8F27-934A08CDF730}"/>
              </a:ext>
            </a:extLst>
          </p:cNvPr>
          <p:cNvSpPr txBox="1"/>
          <p:nvPr/>
        </p:nvSpPr>
        <p:spPr>
          <a:xfrm>
            <a:off x="-22740" y="1001029"/>
            <a:ext cx="5329311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u-HU" dirty="0"/>
          </a:p>
          <a:p>
            <a:r>
              <a:rPr lang="hu-HU" sz="1600" dirty="0"/>
              <a:t>VII. Mivel a két háromszögnek létezik 2-2 egyenlő szöge ezért a háromszögek hasonlóak</a:t>
            </a:r>
          </a:p>
          <a:p>
            <a:endParaRPr lang="hu-HU" sz="1600" dirty="0"/>
          </a:p>
          <a:p>
            <a:r>
              <a:rPr lang="hu-HU" sz="1600" dirty="0"/>
              <a:t>VII/2. Tükrözzük az ADC háromszöget az AB egyenesre</a:t>
            </a:r>
          </a:p>
          <a:p>
            <a:endParaRPr lang="hu-HU" sz="1600" dirty="0"/>
          </a:p>
          <a:p>
            <a:r>
              <a:rPr lang="hu-HU" sz="1600" dirty="0"/>
              <a:t>VII/3.Forgassuk el az ADC’ háromszöget a D pont körül, óramutató járásával ellentétesen a sárga szög nagyságával.</a:t>
            </a:r>
          </a:p>
          <a:p>
            <a:endParaRPr lang="hu-HU" sz="1600" dirty="0"/>
          </a:p>
          <a:p>
            <a:r>
              <a:rPr lang="hu-HU" sz="1600" dirty="0"/>
              <a:t>VII/4. Az A”B”D háromszög és az ABC háromszög középpontosan hasonló helyzetbe került.</a:t>
            </a:r>
          </a:p>
          <a:p>
            <a:endParaRPr lang="hu-HU" sz="1600" dirty="0"/>
          </a:p>
          <a:p>
            <a:r>
              <a:rPr lang="hu-HU" sz="1600" dirty="0"/>
              <a:t>VIII. Ha ezek hasonlóak akkor a megfelelő oldalaik aránya egyenlő. Az ABC háromszög AB oldalának az A”B”D háromszög A”B” oldala felel meg.</a:t>
            </a:r>
          </a:p>
          <a:p>
            <a:endParaRPr lang="hu-HU" sz="1600" dirty="0"/>
          </a:p>
          <a:p>
            <a:r>
              <a:rPr lang="hu-HU" sz="1600" dirty="0"/>
              <a:t>IX. Az ABC háromszög AC oldalának az A”B”D háromszög A”D oldala felel meg</a:t>
            </a:r>
          </a:p>
          <a:p>
            <a:endParaRPr lang="hu-HU" sz="1600" dirty="0"/>
          </a:p>
          <a:p>
            <a:r>
              <a:rPr lang="hu-HU" sz="1600" dirty="0"/>
              <a:t>X. Írjuk fel a megfelelő oldalak arányát.</a:t>
            </a:r>
            <a:r>
              <a:rPr lang="hu-HU" sz="1600" dirty="0">
                <a:sym typeface="Wingdings" panose="05000000000000000000" pitchFamily="2" charset="2"/>
              </a:rPr>
              <a:t> AC~AB és AD~AC</a:t>
            </a:r>
            <a:endParaRPr lang="hu-HU" sz="1600" dirty="0"/>
          </a:p>
        </p:txBody>
      </p:sp>
      <p:grpSp>
        <p:nvGrpSpPr>
          <p:cNvPr id="9" name="Csoportba foglalás 8">
            <a:extLst>
              <a:ext uri="{FF2B5EF4-FFF2-40B4-BE49-F238E27FC236}">
                <a16:creationId xmlns:a16="http://schemas.microsoft.com/office/drawing/2014/main" id="{E885E3A8-9ED4-EB46-A43E-216AA057796A}"/>
              </a:ext>
            </a:extLst>
          </p:cNvPr>
          <p:cNvGrpSpPr/>
          <p:nvPr/>
        </p:nvGrpSpPr>
        <p:grpSpPr>
          <a:xfrm>
            <a:off x="4292112" y="456466"/>
            <a:ext cx="4886042" cy="6727708"/>
            <a:chOff x="4292933" y="417684"/>
            <a:chExt cx="4886042" cy="6727708"/>
          </a:xfrm>
        </p:grpSpPr>
        <p:sp>
          <p:nvSpPr>
            <p:cNvPr id="23" name="Derékszögű háromszög 22">
              <a:extLst>
                <a:ext uri="{FF2B5EF4-FFF2-40B4-BE49-F238E27FC236}">
                  <a16:creationId xmlns:a16="http://schemas.microsoft.com/office/drawing/2014/main" id="{9425B17D-911F-9549-C00E-B53D0DC51073}"/>
                </a:ext>
              </a:extLst>
            </p:cNvPr>
            <p:cNvSpPr/>
            <p:nvPr/>
          </p:nvSpPr>
          <p:spPr>
            <a:xfrm rot="10800000">
              <a:off x="4901270" y="3429000"/>
              <a:ext cx="2127664" cy="2991336"/>
            </a:xfrm>
            <a:prstGeom prst="rtTriangle">
              <a:avLst/>
            </a:prstGeom>
            <a:solidFill>
              <a:srgbClr val="92D050"/>
            </a:solidFill>
            <a:ln w="9525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24" name="Ív 23">
              <a:extLst>
                <a:ext uri="{FF2B5EF4-FFF2-40B4-BE49-F238E27FC236}">
                  <a16:creationId xmlns:a16="http://schemas.microsoft.com/office/drawing/2014/main" id="{D4751122-9534-6DFB-4363-DECE44EC32B5}"/>
                </a:ext>
              </a:extLst>
            </p:cNvPr>
            <p:cNvSpPr/>
            <p:nvPr/>
          </p:nvSpPr>
          <p:spPr>
            <a:xfrm rot="16408888">
              <a:off x="6326216" y="5720632"/>
              <a:ext cx="1424760" cy="1424760"/>
            </a:xfrm>
            <a:prstGeom prst="arc">
              <a:avLst>
                <a:gd name="adj1" fmla="val 19205821"/>
                <a:gd name="adj2" fmla="val 0"/>
              </a:avLst>
            </a:prstGeom>
            <a:solidFill>
              <a:srgbClr val="7030A0"/>
            </a:solidFill>
            <a:ln w="285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26" name="Ív 25">
              <a:extLst>
                <a:ext uri="{FF2B5EF4-FFF2-40B4-BE49-F238E27FC236}">
                  <a16:creationId xmlns:a16="http://schemas.microsoft.com/office/drawing/2014/main" id="{A4355F65-7F7B-0ACF-7989-8D8C3467A3F3}"/>
                </a:ext>
              </a:extLst>
            </p:cNvPr>
            <p:cNvSpPr/>
            <p:nvPr/>
          </p:nvSpPr>
          <p:spPr>
            <a:xfrm rot="4321157">
              <a:off x="4292933" y="2805600"/>
              <a:ext cx="1318435" cy="1318435"/>
            </a:xfrm>
            <a:prstGeom prst="arc">
              <a:avLst>
                <a:gd name="adj1" fmla="val 17232591"/>
                <a:gd name="adj2" fmla="val 20624387"/>
              </a:avLst>
            </a:prstGeom>
            <a:solidFill>
              <a:srgbClr val="FFFF00"/>
            </a:solidFill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7" name="Derékszögű háromszög 6">
              <a:extLst>
                <a:ext uri="{FF2B5EF4-FFF2-40B4-BE49-F238E27FC236}">
                  <a16:creationId xmlns:a16="http://schemas.microsoft.com/office/drawing/2014/main" id="{3C2739A5-E987-B36B-8FBE-24FE66010DD5}"/>
                </a:ext>
              </a:extLst>
            </p:cNvPr>
            <p:cNvSpPr/>
            <p:nvPr/>
          </p:nvSpPr>
          <p:spPr>
            <a:xfrm>
              <a:off x="7051311" y="417684"/>
              <a:ext cx="2127664" cy="2991336"/>
            </a:xfrm>
            <a:prstGeom prst="rtTriangle">
              <a:avLst/>
            </a:prstGeom>
            <a:noFill/>
            <a:ln w="9525" cmpd="sng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BFF79E1F-20C8-F437-D53C-42927C1773BF}"/>
              </a:ext>
            </a:extLst>
          </p:cNvPr>
          <p:cNvSpPr txBox="1"/>
          <p:nvPr/>
        </p:nvSpPr>
        <p:spPr>
          <a:xfrm>
            <a:off x="9339742" y="4615810"/>
            <a:ext cx="5581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B”</a:t>
            </a:r>
          </a:p>
        </p:txBody>
      </p:sp>
      <p:sp>
        <p:nvSpPr>
          <p:cNvPr id="16" name="Szövegdoboz 15">
            <a:extLst>
              <a:ext uri="{FF2B5EF4-FFF2-40B4-BE49-F238E27FC236}">
                <a16:creationId xmlns:a16="http://schemas.microsoft.com/office/drawing/2014/main" id="{6BC2D14D-D744-E2CE-4A5E-A532FE6FF2EA}"/>
              </a:ext>
            </a:extLst>
          </p:cNvPr>
          <p:cNvSpPr txBox="1"/>
          <p:nvPr/>
        </p:nvSpPr>
        <p:spPr>
          <a:xfrm>
            <a:off x="5357453" y="4748908"/>
            <a:ext cx="4807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A’’</a:t>
            </a:r>
          </a:p>
        </p:txBody>
      </p:sp>
      <p:sp>
        <p:nvSpPr>
          <p:cNvPr id="27" name="Szövegdoboz 26">
            <a:extLst>
              <a:ext uri="{FF2B5EF4-FFF2-40B4-BE49-F238E27FC236}">
                <a16:creationId xmlns:a16="http://schemas.microsoft.com/office/drawing/2014/main" id="{3A655357-40C9-4EA1-BCCE-69F66B54F69E}"/>
              </a:ext>
            </a:extLst>
          </p:cNvPr>
          <p:cNvSpPr txBox="1"/>
          <p:nvPr/>
        </p:nvSpPr>
        <p:spPr>
          <a:xfrm>
            <a:off x="8873124" y="5390332"/>
            <a:ext cx="315331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600" dirty="0"/>
              <a:t>VII/5. A középpontos hasonlóság központja az A”A és a B”B egyenesek metszéspontja, a hasonlóság aránya pedig az A”B”/AB</a:t>
            </a:r>
          </a:p>
        </p:txBody>
      </p:sp>
      <p:cxnSp>
        <p:nvCxnSpPr>
          <p:cNvPr id="31" name="Egyenes összekötő 30">
            <a:extLst>
              <a:ext uri="{FF2B5EF4-FFF2-40B4-BE49-F238E27FC236}">
                <a16:creationId xmlns:a16="http://schemas.microsoft.com/office/drawing/2014/main" id="{7177025C-209A-4905-E918-D00BF6029D8D}"/>
              </a:ext>
            </a:extLst>
          </p:cNvPr>
          <p:cNvCxnSpPr>
            <a:cxnSpLocks/>
          </p:cNvCxnSpPr>
          <p:nvPr/>
        </p:nvCxnSpPr>
        <p:spPr>
          <a:xfrm flipH="1">
            <a:off x="7968343" y="3354276"/>
            <a:ext cx="3153314" cy="3503724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gyenes összekötő 34">
            <a:extLst>
              <a:ext uri="{FF2B5EF4-FFF2-40B4-BE49-F238E27FC236}">
                <a16:creationId xmlns:a16="http://schemas.microsoft.com/office/drawing/2014/main" id="{29B02A56-E610-851C-2A36-E4CC3E10BE59}"/>
              </a:ext>
            </a:extLst>
          </p:cNvPr>
          <p:cNvCxnSpPr>
            <a:cxnSpLocks/>
            <a:stCxn id="23" idx="4"/>
          </p:cNvCxnSpPr>
          <p:nvPr/>
        </p:nvCxnSpPr>
        <p:spPr>
          <a:xfrm>
            <a:off x="4900449" y="3467782"/>
            <a:ext cx="1834684" cy="3388454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gyenes összekötő 27">
            <a:extLst>
              <a:ext uri="{FF2B5EF4-FFF2-40B4-BE49-F238E27FC236}">
                <a16:creationId xmlns:a16="http://schemas.microsoft.com/office/drawing/2014/main" id="{5D7FD002-7912-5159-A643-2F5A9064BDFF}"/>
              </a:ext>
            </a:extLst>
          </p:cNvPr>
          <p:cNvCxnSpPr>
            <a:cxnSpLocks/>
          </p:cNvCxnSpPr>
          <p:nvPr/>
        </p:nvCxnSpPr>
        <p:spPr>
          <a:xfrm flipV="1">
            <a:off x="5838161" y="5201577"/>
            <a:ext cx="3699397" cy="35591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Egyenes összekötő 31">
            <a:extLst>
              <a:ext uri="{FF2B5EF4-FFF2-40B4-BE49-F238E27FC236}">
                <a16:creationId xmlns:a16="http://schemas.microsoft.com/office/drawing/2014/main" id="{4796A34A-DF42-6A9F-30FD-053C0A5B06DE}"/>
              </a:ext>
            </a:extLst>
          </p:cNvPr>
          <p:cNvCxnSpPr>
            <a:cxnSpLocks/>
            <a:endCxn id="23" idx="2"/>
          </p:cNvCxnSpPr>
          <p:nvPr/>
        </p:nvCxnSpPr>
        <p:spPr>
          <a:xfrm flipV="1">
            <a:off x="5814815" y="3467782"/>
            <a:ext cx="1213298" cy="1732555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gyenes összekötő 24">
            <a:extLst>
              <a:ext uri="{FF2B5EF4-FFF2-40B4-BE49-F238E27FC236}">
                <a16:creationId xmlns:a16="http://schemas.microsoft.com/office/drawing/2014/main" id="{5864DE18-E711-562E-CFDC-DE93D0DD2E86}"/>
              </a:ext>
            </a:extLst>
          </p:cNvPr>
          <p:cNvCxnSpPr>
            <a:cxnSpLocks/>
          </p:cNvCxnSpPr>
          <p:nvPr/>
        </p:nvCxnSpPr>
        <p:spPr>
          <a:xfrm flipV="1">
            <a:off x="4910932" y="3354276"/>
            <a:ext cx="6210725" cy="11695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gyenes összekötő 12">
            <a:extLst>
              <a:ext uri="{FF2B5EF4-FFF2-40B4-BE49-F238E27FC236}">
                <a16:creationId xmlns:a16="http://schemas.microsoft.com/office/drawing/2014/main" id="{84A5E36B-F067-5F52-FB08-900D986B5FF9}"/>
              </a:ext>
            </a:extLst>
          </p:cNvPr>
          <p:cNvCxnSpPr/>
          <p:nvPr/>
        </p:nvCxnSpPr>
        <p:spPr>
          <a:xfrm>
            <a:off x="7038596" y="3471234"/>
            <a:ext cx="0" cy="2977119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Kép 9">
            <a:extLst>
              <a:ext uri="{FF2B5EF4-FFF2-40B4-BE49-F238E27FC236}">
                <a16:creationId xmlns:a16="http://schemas.microsoft.com/office/drawing/2014/main" id="{3412D062-5E62-47C6-859E-31412EF92E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5121" y="3238419"/>
            <a:ext cx="6968332" cy="755970"/>
          </a:xfrm>
          <a:prstGeom prst="rect">
            <a:avLst/>
          </a:prstGeom>
        </p:spPr>
      </p:pic>
      <p:cxnSp>
        <p:nvCxnSpPr>
          <p:cNvPr id="44" name="Egyenes összekötő nyíllal 43">
            <a:extLst>
              <a:ext uri="{FF2B5EF4-FFF2-40B4-BE49-F238E27FC236}">
                <a16:creationId xmlns:a16="http://schemas.microsoft.com/office/drawing/2014/main" id="{F7A71867-531D-BE48-CEC0-CDD4C6F90ECE}"/>
              </a:ext>
            </a:extLst>
          </p:cNvPr>
          <p:cNvCxnSpPr/>
          <p:nvPr/>
        </p:nvCxnSpPr>
        <p:spPr>
          <a:xfrm flipH="1">
            <a:off x="8360229" y="6652692"/>
            <a:ext cx="1537647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Szövegdoboz 45">
                <a:extLst>
                  <a:ext uri="{FF2B5EF4-FFF2-40B4-BE49-F238E27FC236}">
                    <a16:creationId xmlns:a16="http://schemas.microsoft.com/office/drawing/2014/main" id="{F34008AF-0B3B-ACCC-49C0-1366EB55FF5D}"/>
                  </a:ext>
                </a:extLst>
              </p:cNvPr>
              <p:cNvSpPr txBox="1"/>
              <p:nvPr/>
            </p:nvSpPr>
            <p:spPr>
              <a:xfrm>
                <a:off x="2268435" y="6239864"/>
                <a:ext cx="2643096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hu-HU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𝐴𝐵</m:t>
                          </m:r>
                        </m:num>
                        <m:den>
                          <m:sSup>
                            <m:sSupPr>
                              <m:ctrlPr>
                                <a:rPr lang="hu-HU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hu-HU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p>
                              <m:r>
                                <a:rPr lang="hu-HU" i="0">
                                  <a:latin typeface="Cambria Math" panose="02040503050406030204" pitchFamily="18" charset="0"/>
                                </a:rPr>
                                <m:t>′′</m:t>
                              </m:r>
                            </m:sup>
                          </m:sSup>
                          <m:sSup>
                            <m:sSupPr>
                              <m:ctrlPr>
                                <a:rPr lang="hu-HU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hu-HU" i="1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  <m:sup>
                              <m:r>
                                <a:rPr lang="hu-HU" i="0">
                                  <a:latin typeface="Cambria Math" panose="02040503050406030204" pitchFamily="18" charset="0"/>
                                </a:rPr>
                                <m:t>′′</m:t>
                              </m:r>
                            </m:sup>
                          </m:sSup>
                        </m:den>
                      </m:f>
                      <m:r>
                        <a:rPr lang="hu-HU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𝐴𝐵</m:t>
                          </m:r>
                        </m:num>
                        <m:den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𝐴𝐶</m:t>
                          </m:r>
                        </m:den>
                      </m:f>
                      <m:r>
                        <a:rPr lang="hu-HU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𝐴𝐶</m:t>
                          </m:r>
                        </m:num>
                        <m:den>
                          <m:sSup>
                            <m:sSupPr>
                              <m:ctrlPr>
                                <a:rPr lang="hu-HU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hu-HU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p>
                              <m:r>
                                <a:rPr lang="hu-HU" i="0">
                                  <a:latin typeface="Cambria Math" panose="02040503050406030204" pitchFamily="18" charset="0"/>
                                </a:rPr>
                                <m:t>′′</m:t>
                              </m:r>
                            </m:sup>
                          </m:sSup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𝐷</m:t>
                          </m:r>
                        </m:den>
                      </m:f>
                      <m:r>
                        <a:rPr lang="hu-HU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𝐴𝐶</m:t>
                          </m:r>
                        </m:num>
                        <m:den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𝐴𝐷</m:t>
                          </m:r>
                        </m:den>
                      </m:f>
                    </m:oMath>
                  </m:oMathPara>
                </a14:m>
                <a:endParaRPr lang="hu-HU" dirty="0"/>
              </a:p>
            </p:txBody>
          </p:sp>
        </mc:Choice>
        <mc:Fallback xmlns="">
          <p:sp>
            <p:nvSpPr>
              <p:cNvPr id="46" name="Szövegdoboz 45">
                <a:extLst>
                  <a:ext uri="{FF2B5EF4-FFF2-40B4-BE49-F238E27FC236}">
                    <a16:creationId xmlns:a16="http://schemas.microsoft.com/office/drawing/2014/main" id="{F34008AF-0B3B-ACCC-49C0-1366EB55FF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8435" y="6239864"/>
                <a:ext cx="2643096" cy="5203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6291065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83814">
        <p:fade/>
      </p:transition>
    </mc:Choice>
    <mc:Fallback>
      <p:transition spd="med" advTm="83814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1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2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6200"/>
                            </p:stCondLst>
                            <p:childTnLst>
                              <p:par>
                                <p:cTn id="22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200"/>
                            </p:stCondLst>
                            <p:childTnLst>
                              <p:par>
                                <p:cTn id="29" presetID="26" presetClass="emph" presetSubtype="0" repeatCount="4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26" presetClass="emph" presetSubtype="0" repeatCount="4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200"/>
                            </p:stCondLst>
                            <p:childTnLst>
                              <p:par>
                                <p:cTn id="36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2200"/>
                            </p:stCondLst>
                            <p:childTnLst>
                              <p:par>
                                <p:cTn id="40" presetID="26" presetClass="emph" presetSubtype="0" repeatCount="4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4200"/>
                            </p:stCondLst>
                            <p:childTnLst>
                              <p:par>
                                <p:cTn id="4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6850"/>
                            </p:stCondLst>
                            <p:childTnLst>
                              <p:par>
                                <p:cTn id="4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7350"/>
                            </p:stCondLst>
                            <p:childTnLst>
                              <p:par>
                                <p:cTn id="5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785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7850"/>
                            </p:stCondLst>
                            <p:childTnLst>
                              <p:par>
                                <p:cTn id="59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6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9850"/>
                            </p:stCondLst>
                            <p:childTnLst>
                              <p:par>
                                <p:cTn id="63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1850"/>
                            </p:stCondLst>
                            <p:childTnLst>
                              <p:par>
                                <p:cTn id="6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7200"/>
                            </p:stCondLst>
                            <p:childTnLst>
                              <p:par>
                                <p:cTn id="71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3300000">
                                      <p:cBhvr>
                                        <p:cTn id="72" dur="28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30000"/>
                            </p:stCondLst>
                            <p:childTnLst>
                              <p:par>
                                <p:cTn id="74" presetID="16" presetClass="exit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7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6" presetClass="exit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7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305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310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31500"/>
                            </p:stCondLst>
                            <p:childTnLst>
                              <p:par>
                                <p:cTn id="91" presetID="10" presetClass="entr" presetSubtype="0" fill="hold" nodeType="afterEffect">
                                  <p:stCondLst>
                                    <p:cond delay="1800"/>
                                  </p:stCondLst>
                                  <p:iterate type="lt">
                                    <p:tmPct val="5556"/>
                                  </p:iterate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35828"/>
                            </p:stCondLst>
                            <p:childTnLst>
                              <p:par>
                                <p:cTn id="95" presetID="10" presetClass="entr" presetSubtype="0" fill="hold" grpId="0" nodeType="afterEffect">
                                  <p:stCondLst>
                                    <p:cond delay="23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43678"/>
                            </p:stCondLst>
                            <p:childTnLst>
                              <p:par>
                                <p:cTn id="99" presetID="16" presetClass="entr" presetSubtype="42" fill="hold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45428"/>
                            </p:stCondLst>
                            <p:childTnLst>
                              <p:par>
                                <p:cTn id="103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45928"/>
                            </p:stCondLst>
                            <p:childTnLst>
                              <p:par>
                                <p:cTn id="107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46428"/>
                            </p:stCondLst>
                            <p:childTnLst>
                              <p:par>
                                <p:cTn id="111" presetID="10" presetClass="entr" presetSubtype="0" fill="hold" nodeType="afterEffect">
                                  <p:stCondLst>
                                    <p:cond delay="10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53778"/>
                            </p:stCondLst>
                            <p:childTnLst>
                              <p:par>
                                <p:cTn id="115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7" dur="16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55428"/>
                            </p:stCondLst>
                            <p:childTnLst>
                              <p:par>
                                <p:cTn id="119" presetID="16" presetClass="entr" presetSubtype="4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1" dur="1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57928"/>
                            </p:stCondLst>
                            <p:childTnLst>
                              <p:par>
                                <p:cTn id="123" presetID="8" presetClass="exit" presetSubtype="32" fill="hold" nodeType="afterEffect">
                                  <p:stCondLst>
                                    <p:cond delay="3200"/>
                                  </p:stCondLst>
                                  <p:childTnLst>
                                    <p:animEffect transition="out" filter="diamond(out)">
                                      <p:cBhvr>
                                        <p:cTn id="124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8" presetClass="exit" presetSubtype="32" fill="hold" nodeType="withEffect">
                                  <p:stCondLst>
                                    <p:cond delay="3200"/>
                                  </p:stCondLst>
                                  <p:childTnLst>
                                    <p:animEffect transition="out" filter="diamond(out)">
                                      <p:cBhvr>
                                        <p:cTn id="12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63128"/>
                            </p:stCondLst>
                            <p:childTnLst>
                              <p:par>
                                <p:cTn id="1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1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66628"/>
                            </p:stCondLst>
                            <p:childTnLst>
                              <p:par>
                                <p:cTn id="134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67128"/>
                            </p:stCondLst>
                            <p:childTnLst>
                              <p:par>
                                <p:cTn id="138" presetID="16" presetClass="entr" presetSubtype="21" fill="hold" nodeType="after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8" presetClass="exit" presetSubtype="32" fill="hold" nodeType="withEffect">
                                  <p:stCondLst>
                                    <p:cond delay="3800"/>
                                  </p:stCondLst>
                                  <p:childTnLst>
                                    <p:animEffect transition="out" filter="diamond(out)">
                                      <p:cBhvr>
                                        <p:cTn id="142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8" presetClass="exit" presetSubtype="32" fill="hold" nodeType="withEffect">
                                  <p:stCondLst>
                                    <p:cond delay="3900"/>
                                  </p:stCondLst>
                                  <p:childTnLst>
                                    <p:animEffect transition="out" filter="diamond(out)">
                                      <p:cBhvr>
                                        <p:cTn id="145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73028"/>
                            </p:stCondLst>
                            <p:childTnLst>
                              <p:par>
                                <p:cTn id="148" presetID="10" presetClass="entr" presetSubtype="0" fill="hold" nodeType="afterEffect">
                                  <p:stCondLst>
                                    <p:cond delay="13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1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77178"/>
                            </p:stCondLst>
                            <p:childTnLst>
                              <p:par>
                                <p:cTn id="152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77678"/>
                            </p:stCondLst>
                            <p:childTnLst>
                              <p:par>
                                <p:cTn id="156" presetID="2" presetClass="entr" presetSubtype="4" fill="hold" grpId="0" nodeType="afterEffect">
                                  <p:stCondLst>
                                    <p:cond delay="105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11" grpId="0"/>
      <p:bldP spid="4" grpId="0" animBg="1"/>
      <p:bldP spid="4" grpId="1" animBg="1"/>
      <p:bldP spid="8" grpId="0" animBg="1"/>
      <p:bldP spid="5" grpId="0" animBg="1"/>
      <p:bldP spid="5" grpId="1" animBg="1"/>
      <p:bldP spid="6" grpId="0" animBg="1"/>
      <p:bldP spid="6" grpId="1" animBg="1"/>
      <p:bldP spid="18" grpId="0"/>
      <p:bldP spid="18" grpId="1"/>
      <p:bldP spid="12" grpId="0"/>
      <p:bldP spid="16" grpId="0"/>
      <p:bldP spid="27" grpId="0"/>
      <p:bldP spid="4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FCDA955-FA94-5FAB-7F74-C92301CC45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Bizonyítás 3.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4E701AA-A5D6-3228-A5F3-0C937210ED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4900" y="1578935"/>
            <a:ext cx="9982200" cy="4572000"/>
          </a:xfrm>
        </p:spPr>
        <p:txBody>
          <a:bodyPr/>
          <a:lstStyle/>
          <a:p>
            <a:r>
              <a:rPr lang="hu-HU" dirty="0"/>
              <a:t>XI. Rendezük az előbbi egyenlet 2. és 4. kifejezéseit</a:t>
            </a:r>
            <a:r>
              <a:rPr lang="hu-HU" dirty="0">
                <a:sym typeface="Wingdings" panose="05000000000000000000" pitchFamily="2" charset="2"/>
              </a:rPr>
              <a:t> szorozzuk meg az egyenlet mindkét oldalát a nevezőben szereplő kifejezésekkel</a:t>
            </a:r>
          </a:p>
          <a:p>
            <a:endParaRPr lang="hu-HU" dirty="0">
              <a:sym typeface="Wingdings" panose="05000000000000000000" pitchFamily="2" charset="2"/>
            </a:endParaRPr>
          </a:p>
          <a:p>
            <a:endParaRPr lang="hu-HU" dirty="0">
              <a:sym typeface="Wingdings" panose="05000000000000000000" pitchFamily="2" charset="2"/>
            </a:endParaRPr>
          </a:p>
          <a:p>
            <a:r>
              <a:rPr lang="hu-HU" dirty="0">
                <a:sym typeface="Wingdings" panose="05000000000000000000" pitchFamily="2" charset="2"/>
              </a:rPr>
              <a:t>XII. Ezzel a tételt bizonyítottuk!!</a:t>
            </a:r>
            <a:endParaRPr lang="hu-HU" dirty="0"/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1CF228D6-68A6-44ED-2A88-0C7362DAE2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1494" y="2592691"/>
            <a:ext cx="1030313" cy="524301"/>
          </a:xfrm>
          <a:prstGeom prst="rect">
            <a:avLst/>
          </a:prstGeom>
        </p:spPr>
      </p:pic>
      <p:cxnSp>
        <p:nvCxnSpPr>
          <p:cNvPr id="6" name="Egyenes összekötő nyíllal 5">
            <a:extLst>
              <a:ext uri="{FF2B5EF4-FFF2-40B4-BE49-F238E27FC236}">
                <a16:creationId xmlns:a16="http://schemas.microsoft.com/office/drawing/2014/main" id="{846408A3-CF1E-8471-E01C-F94D4EB821A7}"/>
              </a:ext>
            </a:extLst>
          </p:cNvPr>
          <p:cNvCxnSpPr>
            <a:stCxn id="4" idx="3"/>
          </p:cNvCxnSpPr>
          <p:nvPr/>
        </p:nvCxnSpPr>
        <p:spPr>
          <a:xfrm flipV="1">
            <a:off x="2251807" y="2854841"/>
            <a:ext cx="1023021" cy="1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Szövegdoboz 6">
                <a:extLst>
                  <a:ext uri="{FF2B5EF4-FFF2-40B4-BE49-F238E27FC236}">
                    <a16:creationId xmlns:a16="http://schemas.microsoft.com/office/drawing/2014/main" id="{E6E38AEF-B03E-CB7B-841D-9E71D7617C0E}"/>
                  </a:ext>
                </a:extLst>
              </p:cNvPr>
              <p:cNvSpPr txBox="1"/>
              <p:nvPr/>
            </p:nvSpPr>
            <p:spPr>
              <a:xfrm>
                <a:off x="3500529" y="2716341"/>
                <a:ext cx="16092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i="1" dirty="0" smtClean="0"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hu-HU" i="1" dirty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u-HU" i="1" dirty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p>
                          <m:r>
                            <a:rPr lang="hu-HU" i="0" dirty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hu-HU" i="0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u-HU" i="1" dirty="0">
                          <a:latin typeface="Cambria Math" panose="02040503050406030204" pitchFamily="18" charset="0"/>
                        </a:rPr>
                        <m:t>𝐴𝐵</m:t>
                      </m:r>
                      <m:r>
                        <a:rPr lang="hu-HU" i="0" dirty="0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hu-HU" i="1" dirty="0">
                          <a:latin typeface="Cambria Math" panose="02040503050406030204" pitchFamily="18" charset="0"/>
                        </a:rPr>
                        <m:t>𝐴𝐷</m:t>
                      </m:r>
                    </m:oMath>
                  </m:oMathPara>
                </a14:m>
                <a:endParaRPr lang="hu-HU" dirty="0"/>
              </a:p>
            </p:txBody>
          </p:sp>
        </mc:Choice>
        <mc:Fallback xmlns="">
          <p:sp>
            <p:nvSpPr>
              <p:cNvPr id="7" name="Szövegdoboz 6">
                <a:extLst>
                  <a:ext uri="{FF2B5EF4-FFF2-40B4-BE49-F238E27FC236}">
                    <a16:creationId xmlns:a16="http://schemas.microsoft.com/office/drawing/2014/main" id="{E6E38AEF-B03E-CB7B-841D-9E71D7617C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0529" y="2716341"/>
                <a:ext cx="1609223" cy="276999"/>
              </a:xfrm>
              <a:prstGeom prst="rect">
                <a:avLst/>
              </a:prstGeom>
              <a:blipFill>
                <a:blip r:embed="rId4"/>
                <a:stretch>
                  <a:fillRect l="-758" r="-758" b="-11111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Egyenes összekötő nyíllal 8">
            <a:extLst>
              <a:ext uri="{FF2B5EF4-FFF2-40B4-BE49-F238E27FC236}">
                <a16:creationId xmlns:a16="http://schemas.microsoft.com/office/drawing/2014/main" id="{628599D9-638D-26F2-D01B-17B01010236E}"/>
              </a:ext>
            </a:extLst>
          </p:cNvPr>
          <p:cNvCxnSpPr>
            <a:stCxn id="7" idx="3"/>
          </p:cNvCxnSpPr>
          <p:nvPr/>
        </p:nvCxnSpPr>
        <p:spPr>
          <a:xfrm flipV="1">
            <a:off x="5109752" y="2854840"/>
            <a:ext cx="1535597" cy="1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Szövegdoboz 9">
                <a:extLst>
                  <a:ext uri="{FF2B5EF4-FFF2-40B4-BE49-F238E27FC236}">
                    <a16:creationId xmlns:a16="http://schemas.microsoft.com/office/drawing/2014/main" id="{75FE1B90-A6A0-C06C-12FE-879C57BF1961}"/>
                  </a:ext>
                </a:extLst>
              </p:cNvPr>
              <p:cNvSpPr txBox="1"/>
              <p:nvPr/>
            </p:nvSpPr>
            <p:spPr>
              <a:xfrm>
                <a:off x="6718975" y="2683703"/>
                <a:ext cx="1647823" cy="3096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i="1" smtClean="0">
                          <a:latin typeface="Cambria Math" panose="02040503050406030204" pitchFamily="18" charset="0"/>
                        </a:rPr>
                        <m:t>𝐴𝐶</m:t>
                      </m:r>
                      <m:r>
                        <a:rPr lang="hu-HU" i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hu-HU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𝐴𝐵</m:t>
                          </m:r>
                          <m:r>
                            <a:rPr lang="hu-HU" i="0">
                              <a:latin typeface="Cambria Math" panose="02040503050406030204" pitchFamily="18" charset="0"/>
                            </a:rPr>
                            <m:t>⋅</m:t>
                          </m:r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𝐴𝐷</m:t>
                          </m:r>
                        </m:e>
                      </m:rad>
                    </m:oMath>
                  </m:oMathPara>
                </a14:m>
                <a:endParaRPr lang="hu-HU" dirty="0"/>
              </a:p>
            </p:txBody>
          </p:sp>
        </mc:Choice>
        <mc:Fallback xmlns="">
          <p:sp>
            <p:nvSpPr>
              <p:cNvPr id="10" name="Szövegdoboz 9">
                <a:extLst>
                  <a:ext uri="{FF2B5EF4-FFF2-40B4-BE49-F238E27FC236}">
                    <a16:creationId xmlns:a16="http://schemas.microsoft.com/office/drawing/2014/main" id="{75FE1B90-A6A0-C06C-12FE-879C57BF19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8975" y="2683703"/>
                <a:ext cx="1647823" cy="309637"/>
              </a:xfrm>
              <a:prstGeom prst="rect">
                <a:avLst/>
              </a:prstGeom>
              <a:blipFill>
                <a:blip r:embed="rId5"/>
                <a:stretch>
                  <a:fillRect l="-738" r="-738" b="-9804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Szabadkézi sokszög: alakzat 11">
            <a:extLst>
              <a:ext uri="{FF2B5EF4-FFF2-40B4-BE49-F238E27FC236}">
                <a16:creationId xmlns:a16="http://schemas.microsoft.com/office/drawing/2014/main" id="{FD011A91-669F-A6C1-AE5E-C1B2ABDFB22C}"/>
              </a:ext>
            </a:extLst>
          </p:cNvPr>
          <p:cNvSpPr/>
          <p:nvPr/>
        </p:nvSpPr>
        <p:spPr>
          <a:xfrm>
            <a:off x="5103628" y="3583172"/>
            <a:ext cx="1658679" cy="1416658"/>
          </a:xfrm>
          <a:custGeom>
            <a:avLst/>
            <a:gdLst>
              <a:gd name="connsiteX0" fmla="*/ 0 w 1658679"/>
              <a:gd name="connsiteY0" fmla="*/ 616688 h 1416658"/>
              <a:gd name="connsiteX1" fmla="*/ 63795 w 1658679"/>
              <a:gd name="connsiteY1" fmla="*/ 935665 h 1416658"/>
              <a:gd name="connsiteX2" fmla="*/ 85060 w 1658679"/>
              <a:gd name="connsiteY2" fmla="*/ 1105786 h 1416658"/>
              <a:gd name="connsiteX3" fmla="*/ 116958 w 1658679"/>
              <a:gd name="connsiteY3" fmla="*/ 1233377 h 1416658"/>
              <a:gd name="connsiteX4" fmla="*/ 148856 w 1658679"/>
              <a:gd name="connsiteY4" fmla="*/ 1350335 h 1416658"/>
              <a:gd name="connsiteX5" fmla="*/ 159488 w 1658679"/>
              <a:gd name="connsiteY5" fmla="*/ 1414130 h 1416658"/>
              <a:gd name="connsiteX6" fmla="*/ 340242 w 1658679"/>
              <a:gd name="connsiteY6" fmla="*/ 1158949 h 1416658"/>
              <a:gd name="connsiteX7" fmla="*/ 520995 w 1658679"/>
              <a:gd name="connsiteY7" fmla="*/ 967563 h 1416658"/>
              <a:gd name="connsiteX8" fmla="*/ 669851 w 1658679"/>
              <a:gd name="connsiteY8" fmla="*/ 839972 h 1416658"/>
              <a:gd name="connsiteX9" fmla="*/ 914400 w 1658679"/>
              <a:gd name="connsiteY9" fmla="*/ 648586 h 1416658"/>
              <a:gd name="connsiteX10" fmla="*/ 1041991 w 1658679"/>
              <a:gd name="connsiteY10" fmla="*/ 510363 h 1416658"/>
              <a:gd name="connsiteX11" fmla="*/ 1169581 w 1658679"/>
              <a:gd name="connsiteY11" fmla="*/ 404037 h 1416658"/>
              <a:gd name="connsiteX12" fmla="*/ 1254642 w 1658679"/>
              <a:gd name="connsiteY12" fmla="*/ 318977 h 1416658"/>
              <a:gd name="connsiteX13" fmla="*/ 1350335 w 1658679"/>
              <a:gd name="connsiteY13" fmla="*/ 244549 h 1416658"/>
              <a:gd name="connsiteX14" fmla="*/ 1477925 w 1658679"/>
              <a:gd name="connsiteY14" fmla="*/ 116958 h 1416658"/>
              <a:gd name="connsiteX15" fmla="*/ 1552353 w 1658679"/>
              <a:gd name="connsiteY15" fmla="*/ 74428 h 1416658"/>
              <a:gd name="connsiteX16" fmla="*/ 1658679 w 1658679"/>
              <a:gd name="connsiteY16" fmla="*/ 0 h 1416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658679" h="1416658" extrusionOk="0">
                <a:moveTo>
                  <a:pt x="0" y="616688"/>
                </a:moveTo>
                <a:cubicBezTo>
                  <a:pt x="39098" y="727875"/>
                  <a:pt x="52070" y="843117"/>
                  <a:pt x="63795" y="935665"/>
                </a:cubicBezTo>
                <a:cubicBezTo>
                  <a:pt x="86593" y="1000705"/>
                  <a:pt x="67296" y="1058607"/>
                  <a:pt x="85060" y="1105786"/>
                </a:cubicBezTo>
                <a:cubicBezTo>
                  <a:pt x="89050" y="1146110"/>
                  <a:pt x="108529" y="1188403"/>
                  <a:pt x="116958" y="1233377"/>
                </a:cubicBezTo>
                <a:cubicBezTo>
                  <a:pt x="153609" y="1331144"/>
                  <a:pt x="117870" y="1248946"/>
                  <a:pt x="148856" y="1350335"/>
                </a:cubicBezTo>
                <a:cubicBezTo>
                  <a:pt x="148866" y="1372880"/>
                  <a:pt x="139735" y="1428636"/>
                  <a:pt x="159488" y="1414130"/>
                </a:cubicBezTo>
                <a:cubicBezTo>
                  <a:pt x="227127" y="1315783"/>
                  <a:pt x="258424" y="1242696"/>
                  <a:pt x="340242" y="1158949"/>
                </a:cubicBezTo>
                <a:cubicBezTo>
                  <a:pt x="394541" y="1092498"/>
                  <a:pt x="452762" y="1025636"/>
                  <a:pt x="520995" y="967563"/>
                </a:cubicBezTo>
                <a:cubicBezTo>
                  <a:pt x="566363" y="934394"/>
                  <a:pt x="611282" y="882685"/>
                  <a:pt x="669851" y="839972"/>
                </a:cubicBezTo>
                <a:cubicBezTo>
                  <a:pt x="838331" y="738775"/>
                  <a:pt x="780331" y="797076"/>
                  <a:pt x="914400" y="648586"/>
                </a:cubicBezTo>
                <a:cubicBezTo>
                  <a:pt x="948616" y="604849"/>
                  <a:pt x="998736" y="558240"/>
                  <a:pt x="1041991" y="510363"/>
                </a:cubicBezTo>
                <a:cubicBezTo>
                  <a:pt x="1081740" y="470529"/>
                  <a:pt x="1117581" y="437790"/>
                  <a:pt x="1169581" y="404037"/>
                </a:cubicBezTo>
                <a:cubicBezTo>
                  <a:pt x="1202983" y="379619"/>
                  <a:pt x="1221495" y="351583"/>
                  <a:pt x="1254642" y="318977"/>
                </a:cubicBezTo>
                <a:cubicBezTo>
                  <a:pt x="1286008" y="286834"/>
                  <a:pt x="1318456" y="269516"/>
                  <a:pt x="1350335" y="244549"/>
                </a:cubicBezTo>
                <a:cubicBezTo>
                  <a:pt x="1408141" y="208908"/>
                  <a:pt x="1426272" y="153973"/>
                  <a:pt x="1477925" y="116958"/>
                </a:cubicBezTo>
                <a:cubicBezTo>
                  <a:pt x="1507332" y="102261"/>
                  <a:pt x="1520243" y="91926"/>
                  <a:pt x="1552353" y="74428"/>
                </a:cubicBezTo>
                <a:cubicBezTo>
                  <a:pt x="1696313" y="-29734"/>
                  <a:pt x="1589106" y="15116"/>
                  <a:pt x="1658679" y="0"/>
                </a:cubicBezTo>
              </a:path>
            </a:pathLst>
          </a:custGeom>
          <a:noFill/>
          <a:ln cmpd="sng">
            <a:gradFill>
              <a:gsLst>
                <a:gs pos="0">
                  <a:srgbClr val="00B050"/>
                </a:gs>
                <a:gs pos="74000">
                  <a:srgbClr val="92D050"/>
                </a:gs>
                <a:gs pos="99000">
                  <a:srgbClr val="FFFF00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solid"/>
            <a:extLst>
              <a:ext uri="{C807C97D-BFC1-408E-A445-0C87EB9F89A2}">
                <ask:lineSketchStyleProps xmlns:ask="http://schemas.microsoft.com/office/drawing/2018/sketchyshapes" sd="852854689">
                  <a:custGeom>
                    <a:avLst/>
                    <a:gdLst>
                      <a:gd name="connsiteX0" fmla="*/ 0 w 1658679"/>
                      <a:gd name="connsiteY0" fmla="*/ 616688 h 1416658"/>
                      <a:gd name="connsiteX1" fmla="*/ 63795 w 1658679"/>
                      <a:gd name="connsiteY1" fmla="*/ 935665 h 1416658"/>
                      <a:gd name="connsiteX2" fmla="*/ 85060 w 1658679"/>
                      <a:gd name="connsiteY2" fmla="*/ 1105786 h 1416658"/>
                      <a:gd name="connsiteX3" fmla="*/ 116958 w 1658679"/>
                      <a:gd name="connsiteY3" fmla="*/ 1233377 h 1416658"/>
                      <a:gd name="connsiteX4" fmla="*/ 148856 w 1658679"/>
                      <a:gd name="connsiteY4" fmla="*/ 1350335 h 1416658"/>
                      <a:gd name="connsiteX5" fmla="*/ 159488 w 1658679"/>
                      <a:gd name="connsiteY5" fmla="*/ 1414130 h 1416658"/>
                      <a:gd name="connsiteX6" fmla="*/ 340242 w 1658679"/>
                      <a:gd name="connsiteY6" fmla="*/ 1158949 h 1416658"/>
                      <a:gd name="connsiteX7" fmla="*/ 520995 w 1658679"/>
                      <a:gd name="connsiteY7" fmla="*/ 967563 h 1416658"/>
                      <a:gd name="connsiteX8" fmla="*/ 669851 w 1658679"/>
                      <a:gd name="connsiteY8" fmla="*/ 839972 h 1416658"/>
                      <a:gd name="connsiteX9" fmla="*/ 914400 w 1658679"/>
                      <a:gd name="connsiteY9" fmla="*/ 648586 h 1416658"/>
                      <a:gd name="connsiteX10" fmla="*/ 1041991 w 1658679"/>
                      <a:gd name="connsiteY10" fmla="*/ 510363 h 1416658"/>
                      <a:gd name="connsiteX11" fmla="*/ 1169581 w 1658679"/>
                      <a:gd name="connsiteY11" fmla="*/ 404037 h 1416658"/>
                      <a:gd name="connsiteX12" fmla="*/ 1254642 w 1658679"/>
                      <a:gd name="connsiteY12" fmla="*/ 318977 h 1416658"/>
                      <a:gd name="connsiteX13" fmla="*/ 1350335 w 1658679"/>
                      <a:gd name="connsiteY13" fmla="*/ 244549 h 1416658"/>
                      <a:gd name="connsiteX14" fmla="*/ 1477925 w 1658679"/>
                      <a:gd name="connsiteY14" fmla="*/ 116958 h 1416658"/>
                      <a:gd name="connsiteX15" fmla="*/ 1552353 w 1658679"/>
                      <a:gd name="connsiteY15" fmla="*/ 74428 h 1416658"/>
                      <a:gd name="connsiteX16" fmla="*/ 1658679 w 1658679"/>
                      <a:gd name="connsiteY16" fmla="*/ 0 h 141665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</a:cxnLst>
                    <a:rect l="l" t="t" r="r" b="b"/>
                    <a:pathLst>
                      <a:path w="1658679" h="1416658">
                        <a:moveTo>
                          <a:pt x="0" y="616688"/>
                        </a:moveTo>
                        <a:cubicBezTo>
                          <a:pt x="21265" y="723014"/>
                          <a:pt x="45216" y="828837"/>
                          <a:pt x="63795" y="935665"/>
                        </a:cubicBezTo>
                        <a:cubicBezTo>
                          <a:pt x="73587" y="991968"/>
                          <a:pt x="75014" y="1049528"/>
                          <a:pt x="85060" y="1105786"/>
                        </a:cubicBezTo>
                        <a:cubicBezTo>
                          <a:pt x="92767" y="1148943"/>
                          <a:pt x="107448" y="1190582"/>
                          <a:pt x="116958" y="1233377"/>
                        </a:cubicBezTo>
                        <a:cubicBezTo>
                          <a:pt x="141056" y="1341817"/>
                          <a:pt x="110441" y="1254298"/>
                          <a:pt x="148856" y="1350335"/>
                        </a:cubicBezTo>
                        <a:cubicBezTo>
                          <a:pt x="152400" y="1371600"/>
                          <a:pt x="144244" y="1429374"/>
                          <a:pt x="159488" y="1414130"/>
                        </a:cubicBezTo>
                        <a:cubicBezTo>
                          <a:pt x="233195" y="1340423"/>
                          <a:pt x="270511" y="1236428"/>
                          <a:pt x="340242" y="1158949"/>
                        </a:cubicBezTo>
                        <a:cubicBezTo>
                          <a:pt x="399201" y="1093439"/>
                          <a:pt x="455667" y="1026952"/>
                          <a:pt x="520995" y="967563"/>
                        </a:cubicBezTo>
                        <a:cubicBezTo>
                          <a:pt x="569351" y="923603"/>
                          <a:pt x="618266" y="880094"/>
                          <a:pt x="669851" y="839972"/>
                        </a:cubicBezTo>
                        <a:cubicBezTo>
                          <a:pt x="837259" y="709766"/>
                          <a:pt x="774946" y="788039"/>
                          <a:pt x="914400" y="648586"/>
                        </a:cubicBezTo>
                        <a:cubicBezTo>
                          <a:pt x="958738" y="604248"/>
                          <a:pt x="996720" y="553748"/>
                          <a:pt x="1041991" y="510363"/>
                        </a:cubicBezTo>
                        <a:cubicBezTo>
                          <a:pt x="1081962" y="472058"/>
                          <a:pt x="1128431" y="441072"/>
                          <a:pt x="1169581" y="404037"/>
                        </a:cubicBezTo>
                        <a:cubicBezTo>
                          <a:pt x="1199386" y="377213"/>
                          <a:pt x="1224575" y="345507"/>
                          <a:pt x="1254642" y="318977"/>
                        </a:cubicBezTo>
                        <a:cubicBezTo>
                          <a:pt x="1284943" y="292241"/>
                          <a:pt x="1320370" y="271661"/>
                          <a:pt x="1350335" y="244549"/>
                        </a:cubicBezTo>
                        <a:cubicBezTo>
                          <a:pt x="1394936" y="204196"/>
                          <a:pt x="1425703" y="146799"/>
                          <a:pt x="1477925" y="116958"/>
                        </a:cubicBezTo>
                        <a:cubicBezTo>
                          <a:pt x="1502734" y="102781"/>
                          <a:pt x="1528578" y="90278"/>
                          <a:pt x="1552353" y="74428"/>
                        </a:cubicBezTo>
                        <a:cubicBezTo>
                          <a:pt x="1689461" y="-16977"/>
                          <a:pt x="1595494" y="31594"/>
                          <a:pt x="1658679" y="0"/>
                        </a:cubicBezTo>
                      </a:path>
                    </a:pathLst>
                  </a:cu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44402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22995">
        <p:fade/>
      </p:transition>
    </mc:Choice>
    <mc:Fallback>
      <p:transition spd="med" advTm="22995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5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200"/>
                            </p:stCondLst>
                            <p:childTnLst>
                              <p:par>
                                <p:cTn id="13" presetID="53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8200"/>
                            </p:stCondLst>
                            <p:childTnLst>
                              <p:par>
                                <p:cTn id="19" presetID="26" presetClass="emph" presetSubtype="0" fill="hold" nodeType="afterEffect">
                                  <p:stCondLst>
                                    <p:cond delay="8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9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800"/>
                            </p:stCondLst>
                            <p:childTnLst>
                              <p:par>
                                <p:cTn id="27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23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3300"/>
                            </p:stCondLst>
                            <p:childTnLst>
                              <p:par>
                                <p:cTn id="37" presetID="5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4300"/>
                            </p:stCondLst>
                            <p:childTnLst>
                              <p:par>
                                <p:cTn id="43" presetID="31" presetClass="entr" presetSubtype="0" fill="hold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6000"/>
                            </p:stCondLst>
                            <p:childTnLst>
                              <p:par>
                                <p:cTn id="50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10" grpId="0"/>
      <p:bldP spid="12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61.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"/>
</p:tagLst>
</file>

<file path=ppt/theme/theme1.xml><?xml version="1.0" encoding="utf-8"?>
<a:theme xmlns:a="http://schemas.openxmlformats.org/drawingml/2006/main" name="Szakirodalom 16x9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_9411649_TF03431380_TF03431380.potx" id="{399966B5-33C4-4AF0-B10A-9A2C5DC77FE0}" vid="{77A26543-CCDC-42AD-A333-20DA361A37C6}"/>
    </a:ext>
  </a:extLst>
</a:theme>
</file>

<file path=ppt/theme/theme2.xml><?xml version="1.0" encoding="utf-8"?>
<a:theme xmlns:a="http://schemas.openxmlformats.org/drawingml/2006/main" name="Office-téma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éma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6FE141F70FD0424F9ADD70DDF293D6E0" ma:contentTypeVersion="14" ma:contentTypeDescription="Új dokumentum létrehozása." ma:contentTypeScope="" ma:versionID="0dc4a09f7f1c3a0610a570c8034cc3b6">
  <xsd:schema xmlns:xsd="http://www.w3.org/2001/XMLSchema" xmlns:xs="http://www.w3.org/2001/XMLSchema" xmlns:p="http://schemas.microsoft.com/office/2006/metadata/properties" xmlns:ns2="b92f3aed-7038-4836-b54e-6b2bc141f742" xmlns:ns3="c5cd55c3-560a-4979-ac35-50d4b2dc8f31" targetNamespace="http://schemas.microsoft.com/office/2006/metadata/properties" ma:root="true" ma:fieldsID="cd258da63b1dabd86683e6297eb2b1f8" ns2:_="" ns3:_="">
    <xsd:import namespace="b92f3aed-7038-4836-b54e-6b2bc141f742"/>
    <xsd:import namespace="c5cd55c3-560a-4979-ac35-50d4b2dc8f31"/>
    <xsd:element name="properties">
      <xsd:complexType>
        <xsd:sequence>
          <xsd:element name="documentManagement">
            <xsd:complexType>
              <xsd:all>
                <xsd:element ref="ns2:ReferenceId" minOccurs="0"/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2f3aed-7038-4836-b54e-6b2bc141f742" elementFormDefault="qualified">
    <xsd:import namespace="http://schemas.microsoft.com/office/2006/documentManagement/types"/>
    <xsd:import namespace="http://schemas.microsoft.com/office/infopath/2007/PartnerControls"/>
    <xsd:element name="ReferenceId" ma:index="8" nillable="true" ma:displayName="ReferenceId" ma:indexed="true" ma:internalName="ReferenceId">
      <xsd:simpleType>
        <xsd:restriction base="dms:Text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Képcímkék" ma:readOnly="false" ma:fieldId="{5cf76f15-5ced-4ddc-b409-7134ff3c332f}" ma:taxonomyMulti="true" ma:sspId="19abe888-58e9-422a-9435-e35bffc52ff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cd55c3-560a-4979-ac35-50d4b2dc8f31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85e8bb22-32b3-4743-b26f-ffb9d9e13c09}" ma:internalName="TaxCatchAll" ma:showField="CatchAllData" ma:web="c5cd55c3-560a-4979-ac35-50d4b2dc8f3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5cd55c3-560a-4979-ac35-50d4b2dc8f31" xsi:nil="true"/>
    <ReferenceId xmlns="b92f3aed-7038-4836-b54e-6b2bc141f742" xsi:nil="true"/>
    <lcf76f155ced4ddcb4097134ff3c332f xmlns="b92f3aed-7038-4836-b54e-6b2bc141f742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745760F-1A8A-42D6-9CE3-9D27E2305F6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92f3aed-7038-4836-b54e-6b2bc141f742"/>
    <ds:schemaRef ds:uri="c5cd55c3-560a-4979-ac35-50d4b2dc8f3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CDDBB83-77C1-4099-A0AA-289882E745E2}">
  <ds:schemaRefs>
    <ds:schemaRef ds:uri="http://schemas.microsoft.com/office/2006/metadata/properties"/>
    <ds:schemaRef ds:uri="http://schemas.microsoft.com/office/infopath/2007/PartnerControls"/>
    <ds:schemaRef ds:uri="4873beb7-5857-4685-be1f-d57550cc96cc"/>
    <ds:schemaRef ds:uri="c5cd55c3-560a-4979-ac35-50d4b2dc8f31"/>
    <ds:schemaRef ds:uri="b92f3aed-7038-4836-b54e-6b2bc141f742"/>
  </ds:schemaRefs>
</ds:datastoreItem>
</file>

<file path=customXml/itemProps3.xml><?xml version="1.0" encoding="utf-8"?>
<ds:datastoreItem xmlns:ds="http://schemas.openxmlformats.org/officeDocument/2006/customXml" ds:itemID="{DCDC5B44-F441-46A5-9C55-E1587BFD913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Oktatási bemutató, sávos és hajszálcsíkos arculat (szélesvásznú)</Template>
  <TotalTime>0</TotalTime>
  <Words>433</Words>
  <Application>Microsoft Office PowerPoint</Application>
  <PresentationFormat>Szélesvásznú</PresentationFormat>
  <Paragraphs>59</Paragraphs>
  <Slides>7</Slides>
  <Notes>3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6</vt:i4>
      </vt:variant>
      <vt:variant>
        <vt:lpstr>Téma</vt:lpstr>
      </vt:variant>
      <vt:variant>
        <vt:i4>1</vt:i4>
      </vt:variant>
      <vt:variant>
        <vt:lpstr>Diacímek</vt:lpstr>
      </vt:variant>
      <vt:variant>
        <vt:i4>7</vt:i4>
      </vt:variant>
    </vt:vector>
  </HeadingPairs>
  <TitlesOfParts>
    <vt:vector size="14" baseType="lpstr">
      <vt:lpstr>Arial</vt:lpstr>
      <vt:lpstr>Cambria Math</vt:lpstr>
      <vt:lpstr>Courier New</vt:lpstr>
      <vt:lpstr>Euphemia</vt:lpstr>
      <vt:lpstr>Plantagenet Cherokee</vt:lpstr>
      <vt:lpstr>Wingdings</vt:lpstr>
      <vt:lpstr>Szakirodalom 16x9</vt:lpstr>
      <vt:lpstr>Derékszögű háromszögek befogótétele</vt:lpstr>
      <vt:lpstr>Bizonyítás lépésekkel</vt:lpstr>
      <vt:lpstr>PowerPoint-bemutató</vt:lpstr>
      <vt:lpstr>Tétel</vt:lpstr>
      <vt:lpstr>Bizonyítás 1.</vt:lpstr>
      <vt:lpstr>Bizonyítás 2.</vt:lpstr>
      <vt:lpstr>Bizonyítás 3.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2022-09-26T06:41:44Z</dcterms:created>
  <dcterms:modified xsi:type="dcterms:W3CDTF">2023-01-08T11:59:45Z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0x0101006FE141F70FD0424F9ADD70DDF293D6E0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