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3"/>
  </p:sldMasterIdLst>
  <p:sldIdLst>
    <p:sldId id="256" r:id="rId4"/>
    <p:sldId id="257" r:id="rId5"/>
    <p:sldId id="261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293" autoAdjust="0"/>
    <p:restoredTop sz="95033" autoAdjust="0"/>
  </p:normalViewPr>
  <p:slideViewPr>
    <p:cSldViewPr snapToGrid="0">
      <p:cViewPr varScale="1">
        <p:scale>
          <a:sx n="114" d="100"/>
          <a:sy n="114" d="100"/>
        </p:scale>
        <p:origin x="16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DCA6102-0B85-4AAD-AC7B-B5AAD0BB679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/>
              <a:t>Kerületi és középponti szögek tétele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2C9AC858-EA8E-4C10-B466-4AA389B4178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Székács Bendegúz</a:t>
            </a:r>
          </a:p>
        </p:txBody>
      </p:sp>
    </p:spTree>
    <p:extLst>
      <p:ext uri="{BB962C8B-B14F-4D97-AF65-F5344CB8AC3E}">
        <p14:creationId xmlns:p14="http://schemas.microsoft.com/office/powerpoint/2010/main" val="8228198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000"/>
    </mc:Choice>
    <mc:Fallback>
      <p:transition spd="slow" advTm="5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A208C55-E0F4-4D65-ACD4-C987D9682C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A Tétel: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391884D2-ADCE-424B-931C-7C38D03703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1154" y="2180495"/>
            <a:ext cx="4116643" cy="3678303"/>
          </a:xfrm>
        </p:spPr>
        <p:txBody>
          <a:bodyPr/>
          <a:lstStyle/>
          <a:p>
            <a:pPr marL="0" indent="0">
              <a:buNone/>
            </a:pPr>
            <a:r>
              <a:rPr lang="hu-HU" dirty="0"/>
              <a:t>adott körben,</a:t>
            </a:r>
          </a:p>
          <a:p>
            <a:pPr marL="0" indent="0">
              <a:buNone/>
            </a:pPr>
            <a:r>
              <a:rPr lang="hu-HU" dirty="0">
                <a:solidFill>
                  <a:schemeClr val="accent3"/>
                </a:solidFill>
              </a:rPr>
              <a:t>adott ívhez</a:t>
            </a:r>
            <a:r>
              <a:rPr lang="hu-HU" dirty="0"/>
              <a:t> tartozó</a:t>
            </a:r>
          </a:p>
          <a:p>
            <a:pPr marL="0" indent="0">
              <a:buNone/>
            </a:pPr>
            <a:r>
              <a:rPr lang="hu-HU" dirty="0">
                <a:solidFill>
                  <a:schemeClr val="accent5"/>
                </a:solidFill>
              </a:rPr>
              <a:t>kerületi szög</a:t>
            </a:r>
            <a:r>
              <a:rPr lang="hu-HU" dirty="0"/>
              <a:t> mindig fele</a:t>
            </a:r>
          </a:p>
          <a:p>
            <a:pPr marL="0" indent="0">
              <a:buNone/>
            </a:pPr>
            <a:r>
              <a:rPr lang="hu-HU" dirty="0"/>
              <a:t>az ívhez tartozó </a:t>
            </a:r>
            <a:r>
              <a:rPr lang="hu-HU" dirty="0">
                <a:solidFill>
                  <a:schemeClr val="accent6"/>
                </a:solidFill>
              </a:rPr>
              <a:t>köz</a:t>
            </a:r>
            <a:r>
              <a:rPr lang="en-US" dirty="0" err="1">
                <a:solidFill>
                  <a:schemeClr val="accent6"/>
                </a:solidFill>
              </a:rPr>
              <a:t>ép</a:t>
            </a:r>
            <a:r>
              <a:rPr lang="hu-HU" dirty="0">
                <a:solidFill>
                  <a:schemeClr val="accent6"/>
                </a:solidFill>
              </a:rPr>
              <a:t>ponti szögnek</a:t>
            </a:r>
          </a:p>
        </p:txBody>
      </p:sp>
      <p:sp>
        <p:nvSpPr>
          <p:cNvPr id="6" name="Ellipszis 5">
            <a:extLst>
              <a:ext uri="{FF2B5EF4-FFF2-40B4-BE49-F238E27FC236}">
                <a16:creationId xmlns:a16="http://schemas.microsoft.com/office/drawing/2014/main" id="{B1E8BD45-8BDB-4A04-B7B2-B5FFB790559E}"/>
              </a:ext>
            </a:extLst>
          </p:cNvPr>
          <p:cNvSpPr/>
          <p:nvPr/>
        </p:nvSpPr>
        <p:spPr>
          <a:xfrm>
            <a:off x="6096000" y="2219647"/>
            <a:ext cx="3600000" cy="360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Ív 6">
            <a:extLst>
              <a:ext uri="{FF2B5EF4-FFF2-40B4-BE49-F238E27FC236}">
                <a16:creationId xmlns:a16="http://schemas.microsoft.com/office/drawing/2014/main" id="{5B4BC939-DFA8-40B0-8FA6-CB487A67D4CD}"/>
              </a:ext>
            </a:extLst>
          </p:cNvPr>
          <p:cNvSpPr/>
          <p:nvPr/>
        </p:nvSpPr>
        <p:spPr>
          <a:xfrm rot="7821677">
            <a:off x="6108012" y="2270849"/>
            <a:ext cx="3574248" cy="3555845"/>
          </a:xfrm>
          <a:prstGeom prst="arc">
            <a:avLst>
              <a:gd name="adj1" fmla="val 16200000"/>
              <a:gd name="adj2" fmla="val 641092"/>
            </a:avLst>
          </a:prstGeom>
          <a:solidFill>
            <a:schemeClr val="bg1"/>
          </a:solidFill>
          <a:ln w="38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grpSp>
        <p:nvGrpSpPr>
          <p:cNvPr id="21" name="Csoportba foglalás 20">
            <a:extLst>
              <a:ext uri="{FF2B5EF4-FFF2-40B4-BE49-F238E27FC236}">
                <a16:creationId xmlns:a16="http://schemas.microsoft.com/office/drawing/2014/main" id="{61E62090-9DB9-42EA-93E5-8A0052A554A5}"/>
              </a:ext>
            </a:extLst>
          </p:cNvPr>
          <p:cNvGrpSpPr/>
          <p:nvPr/>
        </p:nvGrpSpPr>
        <p:grpSpPr>
          <a:xfrm>
            <a:off x="6505622" y="3655729"/>
            <a:ext cx="2744248" cy="1544434"/>
            <a:chOff x="6505622" y="3655729"/>
            <a:chExt cx="2744248" cy="1544434"/>
          </a:xfrm>
        </p:grpSpPr>
        <p:sp>
          <p:nvSpPr>
            <p:cNvPr id="16" name="Ív 15">
              <a:extLst>
                <a:ext uri="{FF2B5EF4-FFF2-40B4-BE49-F238E27FC236}">
                  <a16:creationId xmlns:a16="http://schemas.microsoft.com/office/drawing/2014/main" id="{E6739343-DEA1-4F53-94F1-58AE4CB2B8B5}"/>
                </a:ext>
              </a:extLst>
            </p:cNvPr>
            <p:cNvSpPr>
              <a:spLocks noChangeAspect="1"/>
            </p:cNvSpPr>
            <p:nvPr/>
          </p:nvSpPr>
          <p:spPr>
            <a:xfrm rot="7993736">
              <a:off x="7500000" y="3655729"/>
              <a:ext cx="792000" cy="792000"/>
            </a:xfrm>
            <a:prstGeom prst="arc">
              <a:avLst>
                <a:gd name="adj1" fmla="val 16069837"/>
                <a:gd name="adj2" fmla="val 439306"/>
              </a:avLst>
            </a:prstGeom>
            <a:solidFill>
              <a:schemeClr val="accent6">
                <a:lumMod val="40000"/>
                <a:lumOff val="60000"/>
              </a:schemeClr>
            </a:solidFill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cxnSp>
          <p:nvCxnSpPr>
            <p:cNvPr id="9" name="Egyenes összekötő 8">
              <a:extLst>
                <a:ext uri="{FF2B5EF4-FFF2-40B4-BE49-F238E27FC236}">
                  <a16:creationId xmlns:a16="http://schemas.microsoft.com/office/drawing/2014/main" id="{2967A6F1-CEAF-47D7-ABDD-9CF5A8D948C8}"/>
                </a:ext>
              </a:extLst>
            </p:cNvPr>
            <p:cNvCxnSpPr>
              <a:cxnSpLocks/>
              <a:stCxn id="7" idx="1"/>
              <a:endCxn id="7" idx="2"/>
            </p:cNvCxnSpPr>
            <p:nvPr/>
          </p:nvCxnSpPr>
          <p:spPr>
            <a:xfrm flipH="1">
              <a:off x="6505622" y="4048771"/>
              <a:ext cx="1389514" cy="112335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Egyenes összekötő 10">
              <a:extLst>
                <a:ext uri="{FF2B5EF4-FFF2-40B4-BE49-F238E27FC236}">
                  <a16:creationId xmlns:a16="http://schemas.microsoft.com/office/drawing/2014/main" id="{0BABC0C2-62E6-41ED-AFEE-4DD419EA344A}"/>
                </a:ext>
              </a:extLst>
            </p:cNvPr>
            <p:cNvCxnSpPr>
              <a:cxnSpLocks/>
              <a:stCxn id="16" idx="1"/>
              <a:endCxn id="7" idx="0"/>
            </p:cNvCxnSpPr>
            <p:nvPr/>
          </p:nvCxnSpPr>
          <p:spPr>
            <a:xfrm>
              <a:off x="7896000" y="4051729"/>
              <a:ext cx="1353870" cy="11484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Csoportba foglalás 19">
            <a:extLst>
              <a:ext uri="{FF2B5EF4-FFF2-40B4-BE49-F238E27FC236}">
                <a16:creationId xmlns:a16="http://schemas.microsoft.com/office/drawing/2014/main" id="{F6950679-B50B-4473-B675-56E69E6AD64C}"/>
              </a:ext>
            </a:extLst>
          </p:cNvPr>
          <p:cNvGrpSpPr/>
          <p:nvPr/>
        </p:nvGrpSpPr>
        <p:grpSpPr>
          <a:xfrm>
            <a:off x="6505622" y="1823647"/>
            <a:ext cx="2744248" cy="3376516"/>
            <a:chOff x="6505622" y="1823647"/>
            <a:chExt cx="2744248" cy="3376516"/>
          </a:xfrm>
        </p:grpSpPr>
        <p:sp>
          <p:nvSpPr>
            <p:cNvPr id="17" name="Ív 16">
              <a:extLst>
                <a:ext uri="{FF2B5EF4-FFF2-40B4-BE49-F238E27FC236}">
                  <a16:creationId xmlns:a16="http://schemas.microsoft.com/office/drawing/2014/main" id="{9097B0B0-F578-42B4-9588-710351B257C3}"/>
                </a:ext>
              </a:extLst>
            </p:cNvPr>
            <p:cNvSpPr>
              <a:spLocks noChangeAspect="1"/>
            </p:cNvSpPr>
            <p:nvPr/>
          </p:nvSpPr>
          <p:spPr>
            <a:xfrm rot="7993736">
              <a:off x="7500000" y="1823647"/>
              <a:ext cx="792000" cy="792000"/>
            </a:xfrm>
            <a:prstGeom prst="arc">
              <a:avLst>
                <a:gd name="adj1" fmla="val 17621110"/>
                <a:gd name="adj2" fmla="val 20482433"/>
              </a:avLst>
            </a:prstGeom>
            <a:solidFill>
              <a:schemeClr val="accent5">
                <a:lumMod val="40000"/>
                <a:lumOff val="60000"/>
              </a:schemeClr>
            </a:solidFill>
            <a:ln w="381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hu-HU" dirty="0"/>
            </a:p>
          </p:txBody>
        </p:sp>
        <p:cxnSp>
          <p:nvCxnSpPr>
            <p:cNvPr id="13" name="Egyenes összekötő 12">
              <a:extLst>
                <a:ext uri="{FF2B5EF4-FFF2-40B4-BE49-F238E27FC236}">
                  <a16:creationId xmlns:a16="http://schemas.microsoft.com/office/drawing/2014/main" id="{87B095E0-F311-47C9-99C7-52A556C0D238}"/>
                </a:ext>
              </a:extLst>
            </p:cNvPr>
            <p:cNvCxnSpPr>
              <a:cxnSpLocks/>
              <a:stCxn id="6" idx="0"/>
              <a:endCxn id="7" idx="2"/>
            </p:cNvCxnSpPr>
            <p:nvPr/>
          </p:nvCxnSpPr>
          <p:spPr>
            <a:xfrm flipH="1">
              <a:off x="6505622" y="2219647"/>
              <a:ext cx="1390378" cy="295247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Egyenes összekötő 14">
              <a:extLst>
                <a:ext uri="{FF2B5EF4-FFF2-40B4-BE49-F238E27FC236}">
                  <a16:creationId xmlns:a16="http://schemas.microsoft.com/office/drawing/2014/main" id="{CA3DB8FB-74C3-48BA-8FDF-D58756ED37FC}"/>
                </a:ext>
              </a:extLst>
            </p:cNvPr>
            <p:cNvCxnSpPr>
              <a:cxnSpLocks/>
              <a:stCxn id="6" idx="0"/>
              <a:endCxn id="7" idx="0"/>
            </p:cNvCxnSpPr>
            <p:nvPr/>
          </p:nvCxnSpPr>
          <p:spPr>
            <a:xfrm>
              <a:off x="7896000" y="2219647"/>
              <a:ext cx="1353870" cy="29805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Szövegdoboz 7">
            <a:extLst>
              <a:ext uri="{FF2B5EF4-FFF2-40B4-BE49-F238E27FC236}">
                <a16:creationId xmlns:a16="http://schemas.microsoft.com/office/drawing/2014/main" id="{A3DDEE64-6780-B666-04DD-68D41FDE1F2D}"/>
              </a:ext>
            </a:extLst>
          </p:cNvPr>
          <p:cNvSpPr txBox="1"/>
          <p:nvPr/>
        </p:nvSpPr>
        <p:spPr>
          <a:xfrm>
            <a:off x="7738744" y="2275719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endParaRPr lang="en-US" dirty="0"/>
          </a:p>
        </p:txBody>
      </p:sp>
      <p:sp>
        <p:nvSpPr>
          <p:cNvPr id="10" name="Szövegdoboz 9">
            <a:extLst>
              <a:ext uri="{FF2B5EF4-FFF2-40B4-BE49-F238E27FC236}">
                <a16:creationId xmlns:a16="http://schemas.microsoft.com/office/drawing/2014/main" id="{3E8865A7-DFB5-DAF4-C923-2D5F34F59BD5}"/>
              </a:ext>
            </a:extLst>
          </p:cNvPr>
          <p:cNvSpPr txBox="1"/>
          <p:nvPr/>
        </p:nvSpPr>
        <p:spPr>
          <a:xfrm>
            <a:off x="7664592" y="4089846"/>
            <a:ext cx="420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84065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7000">
        <p:fade/>
      </p:transition>
    </mc:Choice>
    <mc:Fallback>
      <p:transition spd="med" advTm="7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9599342-A5D4-4851-A426-3856B8C03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I. eset: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8C985E0-1DD1-4F93-B12B-84A4BA4EBC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3" y="2180496"/>
            <a:ext cx="3793584" cy="367830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</a:t>
            </a:r>
            <a:r>
              <a:rPr lang="hu-HU" dirty="0"/>
              <a:t> </a:t>
            </a:r>
            <a:r>
              <a:rPr lang="hu-HU" dirty="0">
                <a:solidFill>
                  <a:schemeClr val="accent6"/>
                </a:solidFill>
              </a:rPr>
              <a:t>középponti szög</a:t>
            </a:r>
            <a:r>
              <a:rPr lang="hu-HU" dirty="0"/>
              <a:t> egyik szára illeszkedik a (nem érintő szárú) </a:t>
            </a:r>
            <a:r>
              <a:rPr lang="hu-HU" dirty="0">
                <a:solidFill>
                  <a:schemeClr val="accent5"/>
                </a:solidFill>
              </a:rPr>
              <a:t>kerületi szög</a:t>
            </a:r>
            <a:r>
              <a:rPr lang="hu-HU" dirty="0"/>
              <a:t> egyik szárára</a:t>
            </a:r>
          </a:p>
        </p:txBody>
      </p:sp>
      <p:sp>
        <p:nvSpPr>
          <p:cNvPr id="4" name="Ellipszis 3">
            <a:extLst>
              <a:ext uri="{FF2B5EF4-FFF2-40B4-BE49-F238E27FC236}">
                <a16:creationId xmlns:a16="http://schemas.microsoft.com/office/drawing/2014/main" id="{92458CDF-1DBA-4AE5-9135-70A09C70451C}"/>
              </a:ext>
            </a:extLst>
          </p:cNvPr>
          <p:cNvSpPr/>
          <p:nvPr/>
        </p:nvSpPr>
        <p:spPr>
          <a:xfrm>
            <a:off x="6096000" y="2219647"/>
            <a:ext cx="3600000" cy="360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Ív 12">
            <a:extLst>
              <a:ext uri="{FF2B5EF4-FFF2-40B4-BE49-F238E27FC236}">
                <a16:creationId xmlns:a16="http://schemas.microsoft.com/office/drawing/2014/main" id="{D4263A65-73FB-4F4F-980B-D0122F793AC7}"/>
              </a:ext>
            </a:extLst>
          </p:cNvPr>
          <p:cNvSpPr/>
          <p:nvPr/>
        </p:nvSpPr>
        <p:spPr>
          <a:xfrm rot="7821677">
            <a:off x="6096000" y="2251730"/>
            <a:ext cx="3600000" cy="3600000"/>
          </a:xfrm>
          <a:prstGeom prst="arc">
            <a:avLst>
              <a:gd name="adj1" fmla="val 16200000"/>
              <a:gd name="adj2" fmla="val 641092"/>
            </a:avLst>
          </a:prstGeom>
          <a:solidFill>
            <a:schemeClr val="bg1"/>
          </a:solidFill>
          <a:ln w="38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grpSp>
        <p:nvGrpSpPr>
          <p:cNvPr id="34" name="a transz">
            <a:extLst>
              <a:ext uri="{FF2B5EF4-FFF2-40B4-BE49-F238E27FC236}">
                <a16:creationId xmlns:a16="http://schemas.microsoft.com/office/drawing/2014/main" id="{42E8D200-A9E1-81DD-6C99-2946312EF718}"/>
              </a:ext>
            </a:extLst>
          </p:cNvPr>
          <p:cNvGrpSpPr/>
          <p:nvPr/>
        </p:nvGrpSpPr>
        <p:grpSpPr>
          <a:xfrm>
            <a:off x="8874976" y="2528813"/>
            <a:ext cx="792000" cy="792000"/>
            <a:chOff x="9035230" y="2681214"/>
            <a:chExt cx="792000" cy="792000"/>
          </a:xfrm>
        </p:grpSpPr>
        <p:sp>
          <p:nvSpPr>
            <p:cNvPr id="33" name="Ív 32">
              <a:extLst>
                <a:ext uri="{FF2B5EF4-FFF2-40B4-BE49-F238E27FC236}">
                  <a16:creationId xmlns:a16="http://schemas.microsoft.com/office/drawing/2014/main" id="{1A000120-ED38-C11D-AE40-CE279503BF71}"/>
                </a:ext>
              </a:extLst>
            </p:cNvPr>
            <p:cNvSpPr>
              <a:spLocks noChangeAspect="1"/>
            </p:cNvSpPr>
            <p:nvPr/>
          </p:nvSpPr>
          <p:spPr>
            <a:xfrm rot="7993736">
              <a:off x="9035230" y="2681214"/>
              <a:ext cx="792000" cy="792000"/>
            </a:xfrm>
            <a:prstGeom prst="arc">
              <a:avLst>
                <a:gd name="adj1" fmla="val 18925946"/>
                <a:gd name="adj2" fmla="val 253027"/>
              </a:avLst>
            </a:prstGeom>
            <a:solidFill>
              <a:schemeClr val="accent5">
                <a:lumMod val="40000"/>
                <a:lumOff val="60000"/>
              </a:schemeClr>
            </a:solidFill>
            <a:ln w="381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2" name="Szövegdoboz 31">
              <a:extLst>
                <a:ext uri="{FF2B5EF4-FFF2-40B4-BE49-F238E27FC236}">
                  <a16:creationId xmlns:a16="http://schemas.microsoft.com/office/drawing/2014/main" id="{8FD0595C-EC50-0871-7828-CBBED4A53EFA}"/>
                </a:ext>
              </a:extLst>
            </p:cNvPr>
            <p:cNvSpPr txBox="1"/>
            <p:nvPr/>
          </p:nvSpPr>
          <p:spPr>
            <a:xfrm>
              <a:off x="9176522" y="3099998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α</a:t>
              </a:r>
              <a:endParaRPr lang="en-US" dirty="0"/>
            </a:p>
          </p:txBody>
        </p:sp>
      </p:grpSp>
      <p:grpSp>
        <p:nvGrpSpPr>
          <p:cNvPr id="35" name="a">
            <a:extLst>
              <a:ext uri="{FF2B5EF4-FFF2-40B4-BE49-F238E27FC236}">
                <a16:creationId xmlns:a16="http://schemas.microsoft.com/office/drawing/2014/main" id="{391473BA-78F5-A139-F08F-0E5BB44BCDA6}"/>
              </a:ext>
            </a:extLst>
          </p:cNvPr>
          <p:cNvGrpSpPr/>
          <p:nvPr/>
        </p:nvGrpSpPr>
        <p:grpSpPr>
          <a:xfrm>
            <a:off x="6496226" y="2525129"/>
            <a:ext cx="3189921" cy="2692290"/>
            <a:chOff x="6496226" y="2525129"/>
            <a:chExt cx="3189921" cy="2692290"/>
          </a:xfrm>
        </p:grpSpPr>
        <p:sp>
          <p:nvSpPr>
            <p:cNvPr id="8" name="Ív 7">
              <a:extLst>
                <a:ext uri="{FF2B5EF4-FFF2-40B4-BE49-F238E27FC236}">
                  <a16:creationId xmlns:a16="http://schemas.microsoft.com/office/drawing/2014/main" id="{A2C020CC-C9D9-4613-B15B-20E9724C43F5}"/>
                </a:ext>
              </a:extLst>
            </p:cNvPr>
            <p:cNvSpPr>
              <a:spLocks noChangeAspect="1"/>
            </p:cNvSpPr>
            <p:nvPr/>
          </p:nvSpPr>
          <p:spPr>
            <a:xfrm rot="7993736">
              <a:off x="8894147" y="2525129"/>
              <a:ext cx="792000" cy="792000"/>
            </a:xfrm>
            <a:prstGeom prst="arc">
              <a:avLst>
                <a:gd name="adj1" fmla="val 18985696"/>
                <a:gd name="adj2" fmla="val 332281"/>
              </a:avLst>
            </a:prstGeom>
            <a:solidFill>
              <a:schemeClr val="accent5">
                <a:lumMod val="40000"/>
                <a:lumOff val="60000"/>
              </a:schemeClr>
            </a:solidFill>
            <a:ln w="381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cxnSp>
          <p:nvCxnSpPr>
            <p:cNvPr id="6" name="Egyenes összekötő 5">
              <a:extLst>
                <a:ext uri="{FF2B5EF4-FFF2-40B4-BE49-F238E27FC236}">
                  <a16:creationId xmlns:a16="http://schemas.microsoft.com/office/drawing/2014/main" id="{2E8A642B-7672-4256-90F8-0F7D8425C1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496226" y="2924813"/>
              <a:ext cx="2799548" cy="225856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Egyenes összekötő 6">
              <a:extLst>
                <a:ext uri="{FF2B5EF4-FFF2-40B4-BE49-F238E27FC236}">
                  <a16:creationId xmlns:a16="http://schemas.microsoft.com/office/drawing/2014/main" id="{7C7B1FBA-E2F4-4C01-8603-280866F2623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267557" y="2924813"/>
              <a:ext cx="28217" cy="229260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w">
            <a:extLst>
              <a:ext uri="{FF2B5EF4-FFF2-40B4-BE49-F238E27FC236}">
                <a16:creationId xmlns:a16="http://schemas.microsoft.com/office/drawing/2014/main" id="{A4D6217A-B85A-46FD-A860-9543AE2104FB}"/>
              </a:ext>
            </a:extLst>
          </p:cNvPr>
          <p:cNvGrpSpPr/>
          <p:nvPr/>
        </p:nvGrpSpPr>
        <p:grpSpPr>
          <a:xfrm>
            <a:off x="6496225" y="3655729"/>
            <a:ext cx="2771332" cy="1561690"/>
            <a:chOff x="6496225" y="3655729"/>
            <a:chExt cx="2771332" cy="1561690"/>
          </a:xfrm>
        </p:grpSpPr>
        <p:sp>
          <p:nvSpPr>
            <p:cNvPr id="12" name="Ív 11">
              <a:extLst>
                <a:ext uri="{FF2B5EF4-FFF2-40B4-BE49-F238E27FC236}">
                  <a16:creationId xmlns:a16="http://schemas.microsoft.com/office/drawing/2014/main" id="{7A2B3B1C-192A-4B34-B0C2-1F9D1EC98533}"/>
                </a:ext>
              </a:extLst>
            </p:cNvPr>
            <p:cNvSpPr>
              <a:spLocks noChangeAspect="1"/>
            </p:cNvSpPr>
            <p:nvPr/>
          </p:nvSpPr>
          <p:spPr>
            <a:xfrm rot="7993736">
              <a:off x="7500000" y="3655729"/>
              <a:ext cx="792000" cy="792000"/>
            </a:xfrm>
            <a:prstGeom prst="arc">
              <a:avLst>
                <a:gd name="adj1" fmla="val 16069837"/>
                <a:gd name="adj2" fmla="val 431856"/>
              </a:avLst>
            </a:prstGeom>
            <a:solidFill>
              <a:schemeClr val="accent6">
                <a:lumMod val="40000"/>
                <a:lumOff val="60000"/>
              </a:schemeClr>
            </a:solidFill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cxnSp>
          <p:nvCxnSpPr>
            <p:cNvPr id="10" name="Egyenes összekötő 9">
              <a:extLst>
                <a:ext uri="{FF2B5EF4-FFF2-40B4-BE49-F238E27FC236}">
                  <a16:creationId xmlns:a16="http://schemas.microsoft.com/office/drawing/2014/main" id="{701E3459-7DC2-4AAC-B032-36C98EED0882}"/>
                </a:ext>
              </a:extLst>
            </p:cNvPr>
            <p:cNvCxnSpPr/>
            <p:nvPr/>
          </p:nvCxnSpPr>
          <p:spPr>
            <a:xfrm flipH="1">
              <a:off x="6496225" y="4051730"/>
              <a:ext cx="1399775" cy="113164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Egyenes összekötő 10">
              <a:extLst>
                <a:ext uri="{FF2B5EF4-FFF2-40B4-BE49-F238E27FC236}">
                  <a16:creationId xmlns:a16="http://schemas.microsoft.com/office/drawing/2014/main" id="{C99E9ABC-8ADD-478C-B8AB-76CF925C3D9B}"/>
                </a:ext>
              </a:extLst>
            </p:cNvPr>
            <p:cNvCxnSpPr/>
            <p:nvPr/>
          </p:nvCxnSpPr>
          <p:spPr>
            <a:xfrm>
              <a:off x="7896000" y="4051730"/>
              <a:ext cx="1371557" cy="116568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pontok">
            <a:extLst>
              <a:ext uri="{FF2B5EF4-FFF2-40B4-BE49-F238E27FC236}">
                <a16:creationId xmlns:a16="http://schemas.microsoft.com/office/drawing/2014/main" id="{0C6C837F-6803-5AF0-4B37-681DFB345135}"/>
              </a:ext>
            </a:extLst>
          </p:cNvPr>
          <p:cNvGrpSpPr/>
          <p:nvPr/>
        </p:nvGrpSpPr>
        <p:grpSpPr>
          <a:xfrm>
            <a:off x="6444834" y="2867838"/>
            <a:ext cx="2887501" cy="2395301"/>
            <a:chOff x="6444834" y="2867838"/>
            <a:chExt cx="2887501" cy="2395301"/>
          </a:xfrm>
        </p:grpSpPr>
        <p:sp>
          <p:nvSpPr>
            <p:cNvPr id="16" name="Ellipszis 15">
              <a:extLst>
                <a:ext uri="{FF2B5EF4-FFF2-40B4-BE49-F238E27FC236}">
                  <a16:creationId xmlns:a16="http://schemas.microsoft.com/office/drawing/2014/main" id="{813ABEB9-0F86-C1A8-43CA-55B49CE544F4}"/>
                </a:ext>
              </a:extLst>
            </p:cNvPr>
            <p:cNvSpPr/>
            <p:nvPr/>
          </p:nvSpPr>
          <p:spPr>
            <a:xfrm>
              <a:off x="7848585" y="4015306"/>
              <a:ext cx="91440" cy="91440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Ellipszis 17">
              <a:extLst>
                <a:ext uri="{FF2B5EF4-FFF2-40B4-BE49-F238E27FC236}">
                  <a16:creationId xmlns:a16="http://schemas.microsoft.com/office/drawing/2014/main" id="{C2FAF064-27C8-1072-C5D6-224008BDAFF6}"/>
                </a:ext>
              </a:extLst>
            </p:cNvPr>
            <p:cNvSpPr/>
            <p:nvPr/>
          </p:nvSpPr>
          <p:spPr>
            <a:xfrm>
              <a:off x="9240895" y="2867838"/>
              <a:ext cx="91440" cy="91440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Ellipszis 18">
              <a:extLst>
                <a:ext uri="{FF2B5EF4-FFF2-40B4-BE49-F238E27FC236}">
                  <a16:creationId xmlns:a16="http://schemas.microsoft.com/office/drawing/2014/main" id="{349D9995-4436-9D47-B53C-5A5DF535A7B5}"/>
                </a:ext>
              </a:extLst>
            </p:cNvPr>
            <p:cNvSpPr/>
            <p:nvPr/>
          </p:nvSpPr>
          <p:spPr>
            <a:xfrm>
              <a:off x="6444834" y="5137659"/>
              <a:ext cx="91440" cy="91440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Ellipszis 19">
              <a:extLst>
                <a:ext uri="{FF2B5EF4-FFF2-40B4-BE49-F238E27FC236}">
                  <a16:creationId xmlns:a16="http://schemas.microsoft.com/office/drawing/2014/main" id="{6D953F93-4021-1EF5-2404-1DDF873FF15A}"/>
                </a:ext>
              </a:extLst>
            </p:cNvPr>
            <p:cNvSpPr/>
            <p:nvPr/>
          </p:nvSpPr>
          <p:spPr>
            <a:xfrm>
              <a:off x="9222615" y="5171699"/>
              <a:ext cx="91440" cy="91440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" name="betuk">
            <a:extLst>
              <a:ext uri="{FF2B5EF4-FFF2-40B4-BE49-F238E27FC236}">
                <a16:creationId xmlns:a16="http://schemas.microsoft.com/office/drawing/2014/main" id="{FD95539B-7A9D-3B92-DD43-7A0D1587DB76}"/>
              </a:ext>
            </a:extLst>
          </p:cNvPr>
          <p:cNvGrpSpPr/>
          <p:nvPr/>
        </p:nvGrpSpPr>
        <p:grpSpPr>
          <a:xfrm>
            <a:off x="6157671" y="2538386"/>
            <a:ext cx="3408917" cy="3002645"/>
            <a:chOff x="6157671" y="2538386"/>
            <a:chExt cx="3408917" cy="3002645"/>
          </a:xfrm>
        </p:grpSpPr>
        <p:sp>
          <p:nvSpPr>
            <p:cNvPr id="5" name="Szövegdoboz 4">
              <a:extLst>
                <a:ext uri="{FF2B5EF4-FFF2-40B4-BE49-F238E27FC236}">
                  <a16:creationId xmlns:a16="http://schemas.microsoft.com/office/drawing/2014/main" id="{80045934-F442-4F80-6510-7E893E509537}"/>
                </a:ext>
              </a:extLst>
            </p:cNvPr>
            <p:cNvSpPr txBox="1"/>
            <p:nvPr/>
          </p:nvSpPr>
          <p:spPr>
            <a:xfrm>
              <a:off x="9024122" y="2947598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>
                  <a:latin typeface="+mj-lt"/>
                  <a:cs typeface="Times New Roman" panose="02020603050405020304" pitchFamily="18" charset="0"/>
                </a:rPr>
                <a:t>α</a:t>
              </a:r>
              <a:endParaRPr lang="en-US" dirty="0">
                <a:latin typeface="+mj-lt"/>
              </a:endParaRPr>
            </a:p>
          </p:txBody>
        </p:sp>
        <p:sp>
          <p:nvSpPr>
            <p:cNvPr id="14" name="Szövegdoboz 13">
              <a:extLst>
                <a:ext uri="{FF2B5EF4-FFF2-40B4-BE49-F238E27FC236}">
                  <a16:creationId xmlns:a16="http://schemas.microsoft.com/office/drawing/2014/main" id="{D2ED7C55-FEDB-4D7B-5F35-F4AB38913815}"/>
                </a:ext>
              </a:extLst>
            </p:cNvPr>
            <p:cNvSpPr txBox="1"/>
            <p:nvPr/>
          </p:nvSpPr>
          <p:spPr>
            <a:xfrm>
              <a:off x="7727524" y="4038436"/>
              <a:ext cx="3609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>
                  <a:latin typeface="+mj-lt"/>
                  <a:cs typeface="Times New Roman" panose="02020603050405020304" pitchFamily="18" charset="0"/>
                </a:rPr>
                <a:t>ω</a:t>
              </a:r>
              <a:endParaRPr lang="en-US" dirty="0">
                <a:latin typeface="+mj-lt"/>
              </a:endParaRPr>
            </a:p>
          </p:txBody>
        </p:sp>
        <p:sp>
          <p:nvSpPr>
            <p:cNvPr id="15" name="Szövegdoboz 14">
              <a:extLst>
                <a:ext uri="{FF2B5EF4-FFF2-40B4-BE49-F238E27FC236}">
                  <a16:creationId xmlns:a16="http://schemas.microsoft.com/office/drawing/2014/main" id="{4B407334-2807-02FF-E53E-4699AE93F35E}"/>
                </a:ext>
              </a:extLst>
            </p:cNvPr>
            <p:cNvSpPr txBox="1"/>
            <p:nvPr/>
          </p:nvSpPr>
          <p:spPr>
            <a:xfrm>
              <a:off x="7624050" y="3701784"/>
              <a:ext cx="3754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O</a:t>
              </a:r>
            </a:p>
          </p:txBody>
        </p:sp>
        <p:sp>
          <p:nvSpPr>
            <p:cNvPr id="21" name="Szövegdoboz 20">
              <a:extLst>
                <a:ext uri="{FF2B5EF4-FFF2-40B4-BE49-F238E27FC236}">
                  <a16:creationId xmlns:a16="http://schemas.microsoft.com/office/drawing/2014/main" id="{4B625CB4-18E9-A2E3-2C9E-5E5B1010AD50}"/>
                </a:ext>
              </a:extLst>
            </p:cNvPr>
            <p:cNvSpPr txBox="1"/>
            <p:nvPr/>
          </p:nvSpPr>
          <p:spPr>
            <a:xfrm>
              <a:off x="9218416" y="2538386"/>
              <a:ext cx="3481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C</a:t>
              </a:r>
            </a:p>
          </p:txBody>
        </p:sp>
        <p:sp>
          <p:nvSpPr>
            <p:cNvPr id="22" name="Szövegdoboz 21">
              <a:extLst>
                <a:ext uri="{FF2B5EF4-FFF2-40B4-BE49-F238E27FC236}">
                  <a16:creationId xmlns:a16="http://schemas.microsoft.com/office/drawing/2014/main" id="{900FC03D-28D9-1DFC-DBBD-7D0C7BFD2959}"/>
                </a:ext>
              </a:extLst>
            </p:cNvPr>
            <p:cNvSpPr txBox="1"/>
            <p:nvPr/>
          </p:nvSpPr>
          <p:spPr>
            <a:xfrm>
              <a:off x="6157671" y="4965096"/>
              <a:ext cx="3385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A</a:t>
              </a:r>
            </a:p>
          </p:txBody>
        </p:sp>
        <p:sp>
          <p:nvSpPr>
            <p:cNvPr id="23" name="Szövegdoboz 22">
              <a:extLst>
                <a:ext uri="{FF2B5EF4-FFF2-40B4-BE49-F238E27FC236}">
                  <a16:creationId xmlns:a16="http://schemas.microsoft.com/office/drawing/2014/main" id="{6D3AB8ED-7E6B-331E-F2B9-5413CAF2F283}"/>
                </a:ext>
              </a:extLst>
            </p:cNvPr>
            <p:cNvSpPr txBox="1"/>
            <p:nvPr/>
          </p:nvSpPr>
          <p:spPr>
            <a:xfrm>
              <a:off x="9235247" y="5171699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B</a:t>
              </a:r>
            </a:p>
          </p:txBody>
        </p:sp>
      </p:grpSp>
      <p:grpSp>
        <p:nvGrpSpPr>
          <p:cNvPr id="36" name="a transz2">
            <a:extLst>
              <a:ext uri="{FF2B5EF4-FFF2-40B4-BE49-F238E27FC236}">
                <a16:creationId xmlns:a16="http://schemas.microsoft.com/office/drawing/2014/main" id="{95291D69-A27D-1545-E570-C0543442AAF9}"/>
              </a:ext>
            </a:extLst>
          </p:cNvPr>
          <p:cNvGrpSpPr/>
          <p:nvPr/>
        </p:nvGrpSpPr>
        <p:grpSpPr>
          <a:xfrm>
            <a:off x="8885665" y="2528283"/>
            <a:ext cx="792000" cy="792000"/>
            <a:chOff x="9046547" y="2677529"/>
            <a:chExt cx="792000" cy="792000"/>
          </a:xfrm>
        </p:grpSpPr>
        <p:sp>
          <p:nvSpPr>
            <p:cNvPr id="26" name="Ív 25">
              <a:extLst>
                <a:ext uri="{FF2B5EF4-FFF2-40B4-BE49-F238E27FC236}">
                  <a16:creationId xmlns:a16="http://schemas.microsoft.com/office/drawing/2014/main" id="{CA3E11C6-AA31-8C81-CF7B-9797ADD00832}"/>
                </a:ext>
              </a:extLst>
            </p:cNvPr>
            <p:cNvSpPr>
              <a:spLocks noChangeAspect="1"/>
            </p:cNvSpPr>
            <p:nvPr/>
          </p:nvSpPr>
          <p:spPr>
            <a:xfrm rot="7993736">
              <a:off x="9046547" y="2677529"/>
              <a:ext cx="792000" cy="792000"/>
            </a:xfrm>
            <a:prstGeom prst="arc">
              <a:avLst>
                <a:gd name="adj1" fmla="val 18985696"/>
                <a:gd name="adj2" fmla="val 332281"/>
              </a:avLst>
            </a:prstGeom>
            <a:solidFill>
              <a:schemeClr val="accent5">
                <a:lumMod val="40000"/>
                <a:lumOff val="60000"/>
              </a:schemeClr>
            </a:solidFill>
            <a:ln w="381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27" name="Szövegdoboz 26">
              <a:extLst>
                <a:ext uri="{FF2B5EF4-FFF2-40B4-BE49-F238E27FC236}">
                  <a16:creationId xmlns:a16="http://schemas.microsoft.com/office/drawing/2014/main" id="{796D3D8E-C907-0ECC-7FB4-FF2BF3FDF5EF}"/>
                </a:ext>
              </a:extLst>
            </p:cNvPr>
            <p:cNvSpPr txBox="1"/>
            <p:nvPr/>
          </p:nvSpPr>
          <p:spPr>
            <a:xfrm>
              <a:off x="9176522" y="3099998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>
                  <a:latin typeface="+mj-lt"/>
                  <a:cs typeface="Times New Roman" panose="02020603050405020304" pitchFamily="18" charset="0"/>
                </a:rPr>
                <a:t>α</a:t>
              </a:r>
              <a:endParaRPr lang="en-US" dirty="0">
                <a:latin typeface="+mj-lt"/>
              </a:endParaRPr>
            </a:p>
          </p:txBody>
        </p:sp>
      </p:grpSp>
      <p:grpSp>
        <p:nvGrpSpPr>
          <p:cNvPr id="49" name="a transz3">
            <a:extLst>
              <a:ext uri="{FF2B5EF4-FFF2-40B4-BE49-F238E27FC236}">
                <a16:creationId xmlns:a16="http://schemas.microsoft.com/office/drawing/2014/main" id="{6058F7A3-F500-1A4C-6D16-0A4A1457310E}"/>
              </a:ext>
            </a:extLst>
          </p:cNvPr>
          <p:cNvGrpSpPr/>
          <p:nvPr/>
        </p:nvGrpSpPr>
        <p:grpSpPr>
          <a:xfrm>
            <a:off x="7370936" y="3337107"/>
            <a:ext cx="2313744" cy="2253228"/>
            <a:chOff x="7370936" y="3337107"/>
            <a:chExt cx="2313744" cy="2253228"/>
          </a:xfrm>
        </p:grpSpPr>
        <p:sp>
          <p:nvSpPr>
            <p:cNvPr id="37" name="Ív 36">
              <a:extLst>
                <a:ext uri="{FF2B5EF4-FFF2-40B4-BE49-F238E27FC236}">
                  <a16:creationId xmlns:a16="http://schemas.microsoft.com/office/drawing/2014/main" id="{B049E452-EB96-5B46-BF32-8FB318403CBE}"/>
                </a:ext>
              </a:extLst>
            </p:cNvPr>
            <p:cNvSpPr>
              <a:spLocks noChangeAspect="1"/>
            </p:cNvSpPr>
            <p:nvPr/>
          </p:nvSpPr>
          <p:spPr>
            <a:xfrm rot="5220041">
              <a:off x="7370936" y="3337107"/>
              <a:ext cx="792000" cy="792000"/>
            </a:xfrm>
            <a:prstGeom prst="arc">
              <a:avLst>
                <a:gd name="adj1" fmla="val 18985696"/>
                <a:gd name="adj2" fmla="val 332281"/>
              </a:avLst>
            </a:prstGeom>
            <a:noFill/>
            <a:ln w="38100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8" name="Ív 37">
              <a:extLst>
                <a:ext uri="{FF2B5EF4-FFF2-40B4-BE49-F238E27FC236}">
                  <a16:creationId xmlns:a16="http://schemas.microsoft.com/office/drawing/2014/main" id="{38D73A71-3727-4E2B-C3C1-C5E4928F1822}"/>
                </a:ext>
              </a:extLst>
            </p:cNvPr>
            <p:cNvSpPr>
              <a:spLocks noChangeAspect="1"/>
            </p:cNvSpPr>
            <p:nvPr/>
          </p:nvSpPr>
          <p:spPr>
            <a:xfrm rot="15686267">
              <a:off x="8892680" y="4798335"/>
              <a:ext cx="792000" cy="792000"/>
            </a:xfrm>
            <a:prstGeom prst="arc">
              <a:avLst>
                <a:gd name="adj1" fmla="val 18985696"/>
                <a:gd name="adj2" fmla="val 332281"/>
              </a:avLst>
            </a:prstGeom>
            <a:solidFill>
              <a:schemeClr val="accent5">
                <a:lumMod val="40000"/>
                <a:lumOff val="60000"/>
              </a:schemeClr>
            </a:solidFill>
            <a:ln w="381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48" name="Szövegdoboz 47">
              <a:extLst>
                <a:ext uri="{FF2B5EF4-FFF2-40B4-BE49-F238E27FC236}">
                  <a16:creationId xmlns:a16="http://schemas.microsoft.com/office/drawing/2014/main" id="{D704C250-B3A2-C96C-51A3-D6C1CB61C1F6}"/>
                </a:ext>
              </a:extLst>
            </p:cNvPr>
            <p:cNvSpPr txBox="1"/>
            <p:nvPr/>
          </p:nvSpPr>
          <p:spPr>
            <a:xfrm rot="10320695">
              <a:off x="9015640" y="4820814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>
                  <a:latin typeface="+mj-lt"/>
                  <a:cs typeface="Times New Roman" panose="02020603050405020304" pitchFamily="18" charset="0"/>
                </a:rPr>
                <a:t>α</a:t>
              </a:r>
              <a:endParaRPr lang="en-US" dirty="0">
                <a:latin typeface="+mj-lt"/>
              </a:endParaRPr>
            </a:p>
          </p:txBody>
        </p:sp>
      </p:grpSp>
      <p:sp>
        <p:nvSpPr>
          <p:cNvPr id="28" name="Tartalom helye 2">
            <a:extLst>
              <a:ext uri="{FF2B5EF4-FFF2-40B4-BE49-F238E27FC236}">
                <a16:creationId xmlns:a16="http://schemas.microsoft.com/office/drawing/2014/main" id="{B41FF37B-D323-D491-C2B2-99959953EF7B}"/>
              </a:ext>
            </a:extLst>
          </p:cNvPr>
          <p:cNvSpPr txBox="1">
            <a:spLocks/>
          </p:cNvSpPr>
          <p:nvPr/>
        </p:nvSpPr>
        <p:spPr>
          <a:xfrm>
            <a:off x="582287" y="2383950"/>
            <a:ext cx="3793584" cy="36783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OC = OB = r</a:t>
            </a:r>
          </a:p>
          <a:p>
            <a:r>
              <a:rPr lang="en-US" dirty="0"/>
              <a:t>OBC </a:t>
            </a:r>
            <a:r>
              <a:rPr lang="en-US" dirty="0" err="1"/>
              <a:t>egyenlőszárú</a:t>
            </a:r>
            <a:r>
              <a:rPr lang="en-US" dirty="0"/>
              <a:t>, </a:t>
            </a:r>
            <a:r>
              <a:rPr lang="en-US" dirty="0" err="1"/>
              <a:t>azaz</a:t>
            </a:r>
            <a:r>
              <a:rPr lang="en-US" dirty="0"/>
              <a:t> a 2 </a:t>
            </a:r>
            <a:r>
              <a:rPr lang="en-US" dirty="0" err="1"/>
              <a:t>szög</a:t>
            </a:r>
            <a:r>
              <a:rPr lang="en-US" dirty="0"/>
              <a:t> </a:t>
            </a:r>
            <a:r>
              <a:rPr lang="en-US" dirty="0" err="1"/>
              <a:t>megeggyezik</a:t>
            </a:r>
            <a:endParaRPr lang="en-US" dirty="0"/>
          </a:p>
          <a:p>
            <a:r>
              <a:rPr lang="el-GR" dirty="0"/>
              <a:t>ω</a:t>
            </a:r>
            <a:r>
              <a:rPr lang="en-US" dirty="0"/>
              <a:t> </a:t>
            </a:r>
            <a:r>
              <a:rPr lang="hu-HU" dirty="0"/>
              <a:t>=</a:t>
            </a:r>
            <a:r>
              <a:rPr lang="en-US" dirty="0"/>
              <a:t> 2</a:t>
            </a:r>
            <a:r>
              <a:rPr lang="el-GR" dirty="0"/>
              <a:t>α</a:t>
            </a:r>
            <a:endParaRPr lang="en-US" dirty="0"/>
          </a:p>
          <a:p>
            <a:pPr marL="0" indent="0">
              <a:buNone/>
            </a:pPr>
            <a:r>
              <a:rPr lang="el-GR" dirty="0"/>
              <a:t>ω</a:t>
            </a:r>
            <a:r>
              <a:rPr lang="en-US" dirty="0"/>
              <a:t> = 2</a:t>
            </a:r>
            <a:r>
              <a:rPr lang="el-GR" dirty="0"/>
              <a:t>α</a:t>
            </a:r>
            <a:endParaRPr lang="en-US" dirty="0"/>
          </a:p>
          <a:p>
            <a:pPr marL="0" indent="0">
              <a:buFont typeface="Wingdings 2" panose="05020102010507070707" pitchFamily="18" charset="2"/>
              <a:buNone/>
            </a:pPr>
            <a:endParaRPr lang="en-US" dirty="0"/>
          </a:p>
        </p:txBody>
      </p:sp>
      <p:grpSp>
        <p:nvGrpSpPr>
          <p:cNvPr id="31" name="sugar">
            <a:extLst>
              <a:ext uri="{FF2B5EF4-FFF2-40B4-BE49-F238E27FC236}">
                <a16:creationId xmlns:a16="http://schemas.microsoft.com/office/drawing/2014/main" id="{F0F48465-C30E-067B-D67F-B5CA0B296325}"/>
              </a:ext>
            </a:extLst>
          </p:cNvPr>
          <p:cNvGrpSpPr/>
          <p:nvPr/>
        </p:nvGrpSpPr>
        <p:grpSpPr>
          <a:xfrm>
            <a:off x="8254452" y="3227541"/>
            <a:ext cx="547091" cy="1438694"/>
            <a:chOff x="8254452" y="3227541"/>
            <a:chExt cx="547091" cy="1438694"/>
          </a:xfrm>
        </p:grpSpPr>
        <p:sp>
          <p:nvSpPr>
            <p:cNvPr id="29" name="Szövegdoboz 28">
              <a:extLst>
                <a:ext uri="{FF2B5EF4-FFF2-40B4-BE49-F238E27FC236}">
                  <a16:creationId xmlns:a16="http://schemas.microsoft.com/office/drawing/2014/main" id="{F34A60D5-6647-69BC-042E-9EC55BE133B0}"/>
                </a:ext>
              </a:extLst>
            </p:cNvPr>
            <p:cNvSpPr txBox="1"/>
            <p:nvPr/>
          </p:nvSpPr>
          <p:spPr>
            <a:xfrm>
              <a:off x="8525505" y="4296903"/>
              <a:ext cx="2760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</a:t>
              </a:r>
            </a:p>
          </p:txBody>
        </p:sp>
        <p:sp>
          <p:nvSpPr>
            <p:cNvPr id="30" name="Szövegdoboz 29">
              <a:extLst>
                <a:ext uri="{FF2B5EF4-FFF2-40B4-BE49-F238E27FC236}">
                  <a16:creationId xmlns:a16="http://schemas.microsoft.com/office/drawing/2014/main" id="{3C0828B8-0581-CD24-E010-4DB6146714EA}"/>
                </a:ext>
              </a:extLst>
            </p:cNvPr>
            <p:cNvSpPr txBox="1"/>
            <p:nvPr/>
          </p:nvSpPr>
          <p:spPr>
            <a:xfrm>
              <a:off x="8254452" y="3227541"/>
              <a:ext cx="2760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954186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20000">
        <p:fade/>
      </p:transition>
    </mc:Choice>
    <mc:Fallback>
      <p:transition spd="med" advTm="2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3 -0.00023 C 0.02461 0.05231 0.06406 0.0713 0.00039 0.27176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45" y="13588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7800000">
                                      <p:cBhvr>
                                        <p:cTn id="33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1.11111E-6 L -0.11602 0.16435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807" y="8218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10800000">
                                      <p:cBhvr>
                                        <p:cTn id="49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48056EE-04B5-4B93-9FA0-E76FF5CCD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II. Eset:</a:t>
            </a:r>
          </a:p>
        </p:txBody>
      </p:sp>
      <p:sp>
        <p:nvSpPr>
          <p:cNvPr id="4" name="Tartalom helye 2">
            <a:extLst>
              <a:ext uri="{FF2B5EF4-FFF2-40B4-BE49-F238E27FC236}">
                <a16:creationId xmlns:a16="http://schemas.microsoft.com/office/drawing/2014/main" id="{F5071289-B84F-42AB-B9F2-7E0B51D72A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1154" y="2180495"/>
            <a:ext cx="4116643" cy="3678303"/>
          </a:xfrm>
        </p:spPr>
        <p:txBody>
          <a:bodyPr/>
          <a:lstStyle/>
          <a:p>
            <a:pPr marL="0" indent="0">
              <a:buNone/>
            </a:pPr>
            <a:r>
              <a:rPr lang="hu-HU" dirty="0"/>
              <a:t>a </a:t>
            </a:r>
            <a:r>
              <a:rPr lang="hu-HU" dirty="0">
                <a:solidFill>
                  <a:schemeClr val="accent6"/>
                </a:solidFill>
              </a:rPr>
              <a:t>középponti szög </a:t>
            </a:r>
            <a:r>
              <a:rPr lang="hu-HU" dirty="0"/>
              <a:t>a (nem érintő szárú) </a:t>
            </a:r>
            <a:r>
              <a:rPr lang="hu-HU" dirty="0">
                <a:solidFill>
                  <a:schemeClr val="accent5"/>
                </a:solidFill>
              </a:rPr>
              <a:t>kerületi szög </a:t>
            </a:r>
            <a:r>
              <a:rPr lang="hu-HU" dirty="0"/>
              <a:t>szögtartományába esik</a:t>
            </a:r>
          </a:p>
        </p:txBody>
      </p:sp>
      <p:sp>
        <p:nvSpPr>
          <p:cNvPr id="5" name="Ellipszis 4">
            <a:extLst>
              <a:ext uri="{FF2B5EF4-FFF2-40B4-BE49-F238E27FC236}">
                <a16:creationId xmlns:a16="http://schemas.microsoft.com/office/drawing/2014/main" id="{7A652856-D689-45C9-B0BD-3178E430EF69}"/>
              </a:ext>
            </a:extLst>
          </p:cNvPr>
          <p:cNvSpPr/>
          <p:nvPr/>
        </p:nvSpPr>
        <p:spPr>
          <a:xfrm>
            <a:off x="6096000" y="2219647"/>
            <a:ext cx="3600000" cy="360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Ív 5">
            <a:extLst>
              <a:ext uri="{FF2B5EF4-FFF2-40B4-BE49-F238E27FC236}">
                <a16:creationId xmlns:a16="http://schemas.microsoft.com/office/drawing/2014/main" id="{79CB1984-0DFE-4AD9-81B8-3845940CD70B}"/>
              </a:ext>
            </a:extLst>
          </p:cNvPr>
          <p:cNvSpPr/>
          <p:nvPr/>
        </p:nvSpPr>
        <p:spPr>
          <a:xfrm rot="7821677">
            <a:off x="6096000" y="2251730"/>
            <a:ext cx="3600000" cy="3600000"/>
          </a:xfrm>
          <a:prstGeom prst="arc">
            <a:avLst>
              <a:gd name="adj1" fmla="val 16200000"/>
              <a:gd name="adj2" fmla="val 641092"/>
            </a:avLst>
          </a:prstGeom>
          <a:solidFill>
            <a:schemeClr val="bg1"/>
          </a:solidFill>
          <a:ln w="38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w">
            <a:extLst>
              <a:ext uri="{FF2B5EF4-FFF2-40B4-BE49-F238E27FC236}">
                <a16:creationId xmlns:a16="http://schemas.microsoft.com/office/drawing/2014/main" id="{142E915E-BB23-4C25-832C-2633676E838B}"/>
              </a:ext>
            </a:extLst>
          </p:cNvPr>
          <p:cNvSpPr>
            <a:spLocks noChangeAspect="1"/>
          </p:cNvSpPr>
          <p:nvPr/>
        </p:nvSpPr>
        <p:spPr>
          <a:xfrm rot="7993736">
            <a:off x="7500000" y="3655729"/>
            <a:ext cx="792000" cy="792000"/>
          </a:xfrm>
          <a:prstGeom prst="arc">
            <a:avLst>
              <a:gd name="adj1" fmla="val 16069837"/>
              <a:gd name="adj2" fmla="val 431856"/>
            </a:avLst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9" name="w2">
            <a:extLst>
              <a:ext uri="{FF2B5EF4-FFF2-40B4-BE49-F238E27FC236}">
                <a16:creationId xmlns:a16="http://schemas.microsoft.com/office/drawing/2014/main" id="{C9039BEA-974F-47AB-9554-2F43947FF885}"/>
              </a:ext>
            </a:extLst>
          </p:cNvPr>
          <p:cNvSpPr>
            <a:spLocks noChangeAspect="1"/>
          </p:cNvSpPr>
          <p:nvPr/>
        </p:nvSpPr>
        <p:spPr>
          <a:xfrm rot="7993736">
            <a:off x="7219352" y="3384791"/>
            <a:ext cx="1378274" cy="1378274"/>
          </a:xfrm>
          <a:prstGeom prst="arc">
            <a:avLst>
              <a:gd name="adj1" fmla="val 16002102"/>
              <a:gd name="adj2" fmla="val 18121665"/>
            </a:avLst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8" name="w1">
            <a:extLst>
              <a:ext uri="{FF2B5EF4-FFF2-40B4-BE49-F238E27FC236}">
                <a16:creationId xmlns:a16="http://schemas.microsoft.com/office/drawing/2014/main" id="{262C30EC-6655-403C-B552-951F63D55C18}"/>
              </a:ext>
            </a:extLst>
          </p:cNvPr>
          <p:cNvSpPr>
            <a:spLocks noChangeAspect="1"/>
          </p:cNvSpPr>
          <p:nvPr/>
        </p:nvSpPr>
        <p:spPr>
          <a:xfrm rot="7993736">
            <a:off x="7417403" y="3584121"/>
            <a:ext cx="953804" cy="953804"/>
          </a:xfrm>
          <a:prstGeom prst="arc">
            <a:avLst>
              <a:gd name="adj1" fmla="val 18118687"/>
              <a:gd name="adj2" fmla="val 431856"/>
            </a:avLst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8" name="Egyenes összekötő 7">
            <a:extLst>
              <a:ext uri="{FF2B5EF4-FFF2-40B4-BE49-F238E27FC236}">
                <a16:creationId xmlns:a16="http://schemas.microsoft.com/office/drawing/2014/main" id="{A5409BE3-DE1E-402B-8594-067D2E1B9855}"/>
              </a:ext>
            </a:extLst>
          </p:cNvPr>
          <p:cNvCxnSpPr/>
          <p:nvPr/>
        </p:nvCxnSpPr>
        <p:spPr>
          <a:xfrm flipH="1">
            <a:off x="6496225" y="4051730"/>
            <a:ext cx="1399775" cy="11316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gyenes összekötő 8">
            <a:extLst>
              <a:ext uri="{FF2B5EF4-FFF2-40B4-BE49-F238E27FC236}">
                <a16:creationId xmlns:a16="http://schemas.microsoft.com/office/drawing/2014/main" id="{41AADF77-C62E-463B-9C12-91ADBEF5A971}"/>
              </a:ext>
            </a:extLst>
          </p:cNvPr>
          <p:cNvCxnSpPr/>
          <p:nvPr/>
        </p:nvCxnSpPr>
        <p:spPr>
          <a:xfrm>
            <a:off x="7896000" y="4051730"/>
            <a:ext cx="1371557" cy="11656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a">
            <a:extLst>
              <a:ext uri="{FF2B5EF4-FFF2-40B4-BE49-F238E27FC236}">
                <a16:creationId xmlns:a16="http://schemas.microsoft.com/office/drawing/2014/main" id="{1FC9B069-488D-4791-982C-6561B706967F}"/>
              </a:ext>
            </a:extLst>
          </p:cNvPr>
          <p:cNvSpPr/>
          <p:nvPr/>
        </p:nvSpPr>
        <p:spPr>
          <a:xfrm>
            <a:off x="6997478" y="1825909"/>
            <a:ext cx="914400" cy="914400"/>
          </a:xfrm>
          <a:prstGeom prst="arc">
            <a:avLst>
              <a:gd name="adj1" fmla="val 3574172"/>
              <a:gd name="adj2" fmla="val 6441240"/>
            </a:avLst>
          </a:prstGeom>
          <a:solidFill>
            <a:schemeClr val="accent5">
              <a:lumMod val="40000"/>
              <a:lumOff val="60000"/>
            </a:schemeClr>
          </a:solidFill>
          <a:ln w="381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1" name="a2">
            <a:extLst>
              <a:ext uri="{FF2B5EF4-FFF2-40B4-BE49-F238E27FC236}">
                <a16:creationId xmlns:a16="http://schemas.microsoft.com/office/drawing/2014/main" id="{73F754C7-B80A-4584-A8BF-CBBA3B6EE866}"/>
              </a:ext>
            </a:extLst>
          </p:cNvPr>
          <p:cNvSpPr/>
          <p:nvPr/>
        </p:nvSpPr>
        <p:spPr>
          <a:xfrm>
            <a:off x="6771397" y="1232511"/>
            <a:ext cx="1348239" cy="2101860"/>
          </a:xfrm>
          <a:prstGeom prst="arc">
            <a:avLst>
              <a:gd name="adj1" fmla="val 3524857"/>
              <a:gd name="adj2" fmla="val 4567200"/>
            </a:avLst>
          </a:prstGeom>
          <a:solidFill>
            <a:schemeClr val="accent5">
              <a:lumMod val="40000"/>
              <a:lumOff val="60000"/>
            </a:schemeClr>
          </a:solidFill>
          <a:ln w="381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0" name="a1">
            <a:extLst>
              <a:ext uri="{FF2B5EF4-FFF2-40B4-BE49-F238E27FC236}">
                <a16:creationId xmlns:a16="http://schemas.microsoft.com/office/drawing/2014/main" id="{1F145128-B187-40D9-8594-F6CEF4724800}"/>
              </a:ext>
            </a:extLst>
          </p:cNvPr>
          <p:cNvSpPr/>
          <p:nvPr/>
        </p:nvSpPr>
        <p:spPr>
          <a:xfrm>
            <a:off x="7130099" y="1951678"/>
            <a:ext cx="643354" cy="737243"/>
          </a:xfrm>
          <a:prstGeom prst="arc">
            <a:avLst>
              <a:gd name="adj1" fmla="val 4633972"/>
              <a:gd name="adj2" fmla="val 6477130"/>
            </a:avLst>
          </a:prstGeom>
          <a:solidFill>
            <a:schemeClr val="accent5">
              <a:lumMod val="40000"/>
              <a:lumOff val="60000"/>
            </a:schemeClr>
          </a:solidFill>
          <a:ln w="381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2" name="Egyenes összekötő 11">
            <a:extLst>
              <a:ext uri="{FF2B5EF4-FFF2-40B4-BE49-F238E27FC236}">
                <a16:creationId xmlns:a16="http://schemas.microsoft.com/office/drawing/2014/main" id="{5C1B688A-51C1-49A9-B638-A99AB59B0D3F}"/>
              </a:ext>
            </a:extLst>
          </p:cNvPr>
          <p:cNvCxnSpPr>
            <a:cxnSpLocks/>
            <a:endCxn id="6" idx="2"/>
          </p:cNvCxnSpPr>
          <p:nvPr/>
        </p:nvCxnSpPr>
        <p:spPr>
          <a:xfrm flipH="1">
            <a:off x="6496225" y="2290194"/>
            <a:ext cx="953199" cy="28931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Egyenes összekötő 13">
            <a:extLst>
              <a:ext uri="{FF2B5EF4-FFF2-40B4-BE49-F238E27FC236}">
                <a16:creationId xmlns:a16="http://schemas.microsoft.com/office/drawing/2014/main" id="{68311C0D-2C7D-4AD3-9137-E34D6577626D}"/>
              </a:ext>
            </a:extLst>
          </p:cNvPr>
          <p:cNvCxnSpPr>
            <a:cxnSpLocks/>
            <a:endCxn id="6" idx="0"/>
          </p:cNvCxnSpPr>
          <p:nvPr/>
        </p:nvCxnSpPr>
        <p:spPr>
          <a:xfrm>
            <a:off x="7449424" y="2290194"/>
            <a:ext cx="1818133" cy="29272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 Egyenes összekötő">
            <a:extLst>
              <a:ext uri="{FF2B5EF4-FFF2-40B4-BE49-F238E27FC236}">
                <a16:creationId xmlns:a16="http://schemas.microsoft.com/office/drawing/2014/main" id="{EA04181A-5A47-41D4-8AA4-39C190CE241B}"/>
              </a:ext>
            </a:extLst>
          </p:cNvPr>
          <p:cNvCxnSpPr>
            <a:cxnSpLocks noChangeAspect="1"/>
          </p:cNvCxnSpPr>
          <p:nvPr/>
        </p:nvCxnSpPr>
        <p:spPr>
          <a:xfrm>
            <a:off x="7454127" y="2327833"/>
            <a:ext cx="888001" cy="3466385"/>
          </a:xfrm>
          <a:prstGeom prst="line">
            <a:avLst/>
          </a:prstGeom>
          <a:ln w="38100">
            <a:solidFill>
              <a:schemeClr val="accent3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33" name="szogek">
            <a:extLst>
              <a:ext uri="{FF2B5EF4-FFF2-40B4-BE49-F238E27FC236}">
                <a16:creationId xmlns:a16="http://schemas.microsoft.com/office/drawing/2014/main" id="{117A074E-017A-4F39-B871-4458D37BD687}"/>
              </a:ext>
            </a:extLst>
          </p:cNvPr>
          <p:cNvGrpSpPr/>
          <p:nvPr/>
        </p:nvGrpSpPr>
        <p:grpSpPr>
          <a:xfrm>
            <a:off x="7327205" y="2361722"/>
            <a:ext cx="761315" cy="2046046"/>
            <a:chOff x="7327205" y="2361722"/>
            <a:chExt cx="761315" cy="2046046"/>
          </a:xfrm>
        </p:grpSpPr>
        <p:sp>
          <p:nvSpPr>
            <p:cNvPr id="20" name="Szövegdoboz 19">
              <a:extLst>
                <a:ext uri="{FF2B5EF4-FFF2-40B4-BE49-F238E27FC236}">
                  <a16:creationId xmlns:a16="http://schemas.microsoft.com/office/drawing/2014/main" id="{31A3249D-1DBF-4F79-9CD5-391BF3B468CC}"/>
                </a:ext>
              </a:extLst>
            </p:cNvPr>
            <p:cNvSpPr txBox="1"/>
            <p:nvPr/>
          </p:nvSpPr>
          <p:spPr>
            <a:xfrm>
              <a:off x="7327205" y="2361722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>
                  <a:latin typeface="+mj-lt"/>
                  <a:cs typeface="Times New Roman" panose="02020603050405020304" pitchFamily="18" charset="0"/>
                </a:rPr>
                <a:t>α</a:t>
              </a:r>
              <a:endParaRPr lang="en-US" dirty="0">
                <a:latin typeface="+mj-lt"/>
              </a:endParaRPr>
            </a:p>
          </p:txBody>
        </p:sp>
        <p:sp>
          <p:nvSpPr>
            <p:cNvPr id="21" name="Szövegdoboz 20">
              <a:extLst>
                <a:ext uri="{FF2B5EF4-FFF2-40B4-BE49-F238E27FC236}">
                  <a16:creationId xmlns:a16="http://schemas.microsoft.com/office/drawing/2014/main" id="{F9002532-251D-46F4-A420-41099AF521D8}"/>
                </a:ext>
              </a:extLst>
            </p:cNvPr>
            <p:cNvSpPr txBox="1"/>
            <p:nvPr/>
          </p:nvSpPr>
          <p:spPr>
            <a:xfrm>
              <a:off x="7727524" y="4038436"/>
              <a:ext cx="3609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>
                  <a:latin typeface="+mj-lt"/>
                  <a:cs typeface="Times New Roman" panose="02020603050405020304" pitchFamily="18" charset="0"/>
                </a:rPr>
                <a:t>ω</a:t>
              </a:r>
              <a:endParaRPr lang="en-US" dirty="0">
                <a:latin typeface="+mj-lt"/>
              </a:endParaRPr>
            </a:p>
          </p:txBody>
        </p:sp>
      </p:grpSp>
      <p:grpSp>
        <p:nvGrpSpPr>
          <p:cNvPr id="16" name="betuk">
            <a:extLst>
              <a:ext uri="{FF2B5EF4-FFF2-40B4-BE49-F238E27FC236}">
                <a16:creationId xmlns:a16="http://schemas.microsoft.com/office/drawing/2014/main" id="{09D7F22F-172B-4318-B9C3-949F189160C1}"/>
              </a:ext>
            </a:extLst>
          </p:cNvPr>
          <p:cNvGrpSpPr/>
          <p:nvPr/>
        </p:nvGrpSpPr>
        <p:grpSpPr>
          <a:xfrm>
            <a:off x="6157671" y="1954479"/>
            <a:ext cx="3392086" cy="3586552"/>
            <a:chOff x="6157671" y="1954479"/>
            <a:chExt cx="3392086" cy="3586552"/>
          </a:xfrm>
        </p:grpSpPr>
        <p:sp>
          <p:nvSpPr>
            <p:cNvPr id="22" name="Szövegdoboz 21">
              <a:extLst>
                <a:ext uri="{FF2B5EF4-FFF2-40B4-BE49-F238E27FC236}">
                  <a16:creationId xmlns:a16="http://schemas.microsoft.com/office/drawing/2014/main" id="{617EE1A8-807B-4333-A6B7-AD337F02C508}"/>
                </a:ext>
              </a:extLst>
            </p:cNvPr>
            <p:cNvSpPr txBox="1"/>
            <p:nvPr/>
          </p:nvSpPr>
          <p:spPr>
            <a:xfrm>
              <a:off x="7545552" y="3802714"/>
              <a:ext cx="3754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O</a:t>
              </a:r>
            </a:p>
          </p:txBody>
        </p:sp>
        <p:sp>
          <p:nvSpPr>
            <p:cNvPr id="23" name="Szövegdoboz 22">
              <a:extLst>
                <a:ext uri="{FF2B5EF4-FFF2-40B4-BE49-F238E27FC236}">
                  <a16:creationId xmlns:a16="http://schemas.microsoft.com/office/drawing/2014/main" id="{3278480C-CC9A-4BF6-BABF-DDB6ACF1A7E3}"/>
                </a:ext>
              </a:extLst>
            </p:cNvPr>
            <p:cNvSpPr txBox="1"/>
            <p:nvPr/>
          </p:nvSpPr>
          <p:spPr>
            <a:xfrm>
              <a:off x="7066216" y="1954479"/>
              <a:ext cx="3481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C</a:t>
              </a:r>
            </a:p>
          </p:txBody>
        </p:sp>
        <p:sp>
          <p:nvSpPr>
            <p:cNvPr id="24" name="Szövegdoboz 23">
              <a:extLst>
                <a:ext uri="{FF2B5EF4-FFF2-40B4-BE49-F238E27FC236}">
                  <a16:creationId xmlns:a16="http://schemas.microsoft.com/office/drawing/2014/main" id="{AECF399F-DB9D-4D4A-BD07-787A2B4CADD9}"/>
                </a:ext>
              </a:extLst>
            </p:cNvPr>
            <p:cNvSpPr txBox="1"/>
            <p:nvPr/>
          </p:nvSpPr>
          <p:spPr>
            <a:xfrm>
              <a:off x="6157671" y="4965096"/>
              <a:ext cx="3385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A</a:t>
              </a:r>
            </a:p>
          </p:txBody>
        </p:sp>
        <p:sp>
          <p:nvSpPr>
            <p:cNvPr id="25" name="Szövegdoboz 24">
              <a:extLst>
                <a:ext uri="{FF2B5EF4-FFF2-40B4-BE49-F238E27FC236}">
                  <a16:creationId xmlns:a16="http://schemas.microsoft.com/office/drawing/2014/main" id="{47A0B632-C3EC-4EB9-9102-A6C62817A8E9}"/>
                </a:ext>
              </a:extLst>
            </p:cNvPr>
            <p:cNvSpPr txBox="1"/>
            <p:nvPr/>
          </p:nvSpPr>
          <p:spPr>
            <a:xfrm>
              <a:off x="9235247" y="5171699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B</a:t>
              </a:r>
            </a:p>
          </p:txBody>
        </p:sp>
      </p:grpSp>
      <p:grpSp>
        <p:nvGrpSpPr>
          <p:cNvPr id="26" name="pontok">
            <a:extLst>
              <a:ext uri="{FF2B5EF4-FFF2-40B4-BE49-F238E27FC236}">
                <a16:creationId xmlns:a16="http://schemas.microsoft.com/office/drawing/2014/main" id="{4EB728DC-1199-429C-AC1C-D09BDF9ACC24}"/>
              </a:ext>
            </a:extLst>
          </p:cNvPr>
          <p:cNvGrpSpPr/>
          <p:nvPr/>
        </p:nvGrpSpPr>
        <p:grpSpPr>
          <a:xfrm>
            <a:off x="6444834" y="2230964"/>
            <a:ext cx="2869221" cy="3032175"/>
            <a:chOff x="6444834" y="2230964"/>
            <a:chExt cx="2869221" cy="3032175"/>
          </a:xfrm>
        </p:grpSpPr>
        <p:sp>
          <p:nvSpPr>
            <p:cNvPr id="27" name="Ellipszis 26">
              <a:extLst>
                <a:ext uri="{FF2B5EF4-FFF2-40B4-BE49-F238E27FC236}">
                  <a16:creationId xmlns:a16="http://schemas.microsoft.com/office/drawing/2014/main" id="{F59B5A7B-FABD-4C2A-90B6-0BA8603BB6C5}"/>
                </a:ext>
              </a:extLst>
            </p:cNvPr>
            <p:cNvSpPr/>
            <p:nvPr/>
          </p:nvSpPr>
          <p:spPr>
            <a:xfrm>
              <a:off x="7848585" y="4015306"/>
              <a:ext cx="91440" cy="91440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Ellipszis 27">
              <a:extLst>
                <a:ext uri="{FF2B5EF4-FFF2-40B4-BE49-F238E27FC236}">
                  <a16:creationId xmlns:a16="http://schemas.microsoft.com/office/drawing/2014/main" id="{4264F476-ACAC-4736-9A37-FB6BA0B0AFCB}"/>
                </a:ext>
              </a:extLst>
            </p:cNvPr>
            <p:cNvSpPr/>
            <p:nvPr/>
          </p:nvSpPr>
          <p:spPr>
            <a:xfrm>
              <a:off x="7410675" y="2230964"/>
              <a:ext cx="91440" cy="91440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Ellipszis 28">
              <a:extLst>
                <a:ext uri="{FF2B5EF4-FFF2-40B4-BE49-F238E27FC236}">
                  <a16:creationId xmlns:a16="http://schemas.microsoft.com/office/drawing/2014/main" id="{31849CDB-F26A-47BA-B274-4D8802E9580F}"/>
                </a:ext>
              </a:extLst>
            </p:cNvPr>
            <p:cNvSpPr/>
            <p:nvPr/>
          </p:nvSpPr>
          <p:spPr>
            <a:xfrm>
              <a:off x="6444834" y="5137659"/>
              <a:ext cx="91440" cy="91440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Ellipszis 29">
              <a:extLst>
                <a:ext uri="{FF2B5EF4-FFF2-40B4-BE49-F238E27FC236}">
                  <a16:creationId xmlns:a16="http://schemas.microsoft.com/office/drawing/2014/main" id="{FA5C630C-E0DC-40DC-BF99-75A892AD7E5C}"/>
                </a:ext>
              </a:extLst>
            </p:cNvPr>
            <p:cNvSpPr/>
            <p:nvPr/>
          </p:nvSpPr>
          <p:spPr>
            <a:xfrm>
              <a:off x="9222615" y="5171699"/>
              <a:ext cx="91440" cy="91440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2" name="Tartalom helye 2">
            <a:extLst>
              <a:ext uri="{FF2B5EF4-FFF2-40B4-BE49-F238E27FC236}">
                <a16:creationId xmlns:a16="http://schemas.microsoft.com/office/drawing/2014/main" id="{E734DC3F-ED6A-4A04-97FD-F64A5786C777}"/>
              </a:ext>
            </a:extLst>
          </p:cNvPr>
          <p:cNvSpPr txBox="1">
            <a:spLocks/>
          </p:cNvSpPr>
          <p:nvPr/>
        </p:nvSpPr>
        <p:spPr>
          <a:xfrm>
            <a:off x="693554" y="2332895"/>
            <a:ext cx="4116643" cy="36783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v</a:t>
            </a:r>
            <a:r>
              <a:rPr lang="hu-HU" dirty="0"/>
              <a:t>együk fel a CO egyenest</a:t>
            </a:r>
          </a:p>
          <a:p>
            <a:r>
              <a:rPr lang="en-US" dirty="0"/>
              <a:t>l</a:t>
            </a:r>
            <a:r>
              <a:rPr lang="hu-HU" dirty="0"/>
              <a:t>egyen : 	DCA = </a:t>
            </a:r>
            <a:r>
              <a:rPr lang="el-GR" dirty="0"/>
              <a:t>α</a:t>
            </a:r>
            <a:r>
              <a:rPr lang="hu-HU" baseline="-25000" dirty="0"/>
              <a:t>1</a:t>
            </a:r>
          </a:p>
          <a:p>
            <a:pPr marL="0" indent="0">
              <a:buNone/>
            </a:pPr>
            <a:r>
              <a:rPr lang="hu-HU" dirty="0"/>
              <a:t>			DCB = </a:t>
            </a:r>
            <a:r>
              <a:rPr lang="el-GR" dirty="0"/>
              <a:t>α</a:t>
            </a:r>
            <a:r>
              <a:rPr lang="hu-HU" baseline="-25000" dirty="0"/>
              <a:t>2</a:t>
            </a:r>
          </a:p>
          <a:p>
            <a:pPr marL="0" indent="0">
              <a:buNone/>
            </a:pPr>
            <a:r>
              <a:rPr lang="hu-HU" dirty="0"/>
              <a:t>			DOA = </a:t>
            </a:r>
            <a:r>
              <a:rPr lang="el-GR" dirty="0"/>
              <a:t>ω</a:t>
            </a:r>
            <a:r>
              <a:rPr lang="hu-HU" baseline="-25000" dirty="0"/>
              <a:t>1</a:t>
            </a:r>
          </a:p>
          <a:p>
            <a:pPr marL="0" indent="0">
              <a:buNone/>
            </a:pPr>
            <a:r>
              <a:rPr lang="hu-HU" dirty="0"/>
              <a:t>			DOB = </a:t>
            </a:r>
            <a:r>
              <a:rPr lang="el-GR" dirty="0"/>
              <a:t>ω</a:t>
            </a:r>
            <a:r>
              <a:rPr lang="hu-HU" baseline="-25000" dirty="0"/>
              <a:t>2</a:t>
            </a:r>
          </a:p>
          <a:p>
            <a:r>
              <a:rPr lang="el-GR" dirty="0"/>
              <a:t>ω</a:t>
            </a:r>
            <a:r>
              <a:rPr lang="hu-HU" baseline="-25000" dirty="0"/>
              <a:t>1</a:t>
            </a:r>
            <a:r>
              <a:rPr lang="hu-HU" dirty="0"/>
              <a:t> = 2</a:t>
            </a:r>
            <a:r>
              <a:rPr lang="el-GR" dirty="0"/>
              <a:t>α</a:t>
            </a:r>
            <a:r>
              <a:rPr lang="hu-HU" baseline="-25000" dirty="0"/>
              <a:t>1</a:t>
            </a:r>
            <a:r>
              <a:rPr lang="hu-HU" dirty="0"/>
              <a:t> (I. eset)</a:t>
            </a:r>
            <a:endParaRPr lang="hu-HU" baseline="-25000" dirty="0"/>
          </a:p>
          <a:p>
            <a:r>
              <a:rPr lang="el-GR" dirty="0"/>
              <a:t>ω</a:t>
            </a:r>
            <a:r>
              <a:rPr lang="hu-HU" baseline="-25000" dirty="0"/>
              <a:t>2</a:t>
            </a:r>
            <a:r>
              <a:rPr lang="hu-HU" dirty="0"/>
              <a:t> = 2</a:t>
            </a:r>
            <a:r>
              <a:rPr lang="el-GR" dirty="0"/>
              <a:t>α</a:t>
            </a:r>
            <a:r>
              <a:rPr lang="hu-HU" baseline="-25000" dirty="0"/>
              <a:t>2</a:t>
            </a:r>
            <a:r>
              <a:rPr lang="hu-HU" dirty="0"/>
              <a:t> (I. eset)</a:t>
            </a:r>
            <a:endParaRPr lang="hu-HU" baseline="-25000" dirty="0"/>
          </a:p>
          <a:p>
            <a:pPr marL="0" indent="0">
              <a:buNone/>
            </a:pPr>
            <a:r>
              <a:rPr lang="el-GR" dirty="0"/>
              <a:t>ω </a:t>
            </a:r>
            <a:r>
              <a:rPr lang="hu-HU" dirty="0"/>
              <a:t> = </a:t>
            </a:r>
            <a:r>
              <a:rPr lang="el-GR" dirty="0"/>
              <a:t>ω</a:t>
            </a:r>
            <a:r>
              <a:rPr lang="hu-HU" baseline="-25000" dirty="0"/>
              <a:t>1</a:t>
            </a:r>
            <a:r>
              <a:rPr lang="hu-HU" dirty="0"/>
              <a:t> + </a:t>
            </a:r>
            <a:r>
              <a:rPr lang="el-GR" dirty="0"/>
              <a:t>ω</a:t>
            </a:r>
            <a:r>
              <a:rPr lang="hu-HU" baseline="-25000" dirty="0"/>
              <a:t>2</a:t>
            </a:r>
            <a:r>
              <a:rPr lang="hu-HU" dirty="0"/>
              <a:t> = 2</a:t>
            </a:r>
            <a:r>
              <a:rPr lang="el-GR" dirty="0"/>
              <a:t>α</a:t>
            </a:r>
            <a:r>
              <a:rPr lang="hu-HU" baseline="-25000" dirty="0"/>
              <a:t>2</a:t>
            </a:r>
            <a:r>
              <a:rPr lang="hu-HU" dirty="0"/>
              <a:t> + 2</a:t>
            </a:r>
            <a:r>
              <a:rPr lang="el-GR" dirty="0"/>
              <a:t>α</a:t>
            </a:r>
            <a:r>
              <a:rPr lang="hu-HU" baseline="-25000" dirty="0"/>
              <a:t>1</a:t>
            </a:r>
            <a:r>
              <a:rPr lang="hu-HU" dirty="0"/>
              <a:t> = 2</a:t>
            </a:r>
            <a:r>
              <a:rPr lang="el-GR" dirty="0"/>
              <a:t>α</a:t>
            </a:r>
            <a:endParaRPr lang="en-US" dirty="0"/>
          </a:p>
          <a:p>
            <a:pPr marL="0" indent="0">
              <a:buNone/>
            </a:pPr>
            <a:r>
              <a:rPr lang="el-GR" dirty="0"/>
              <a:t>ω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cs typeface="Times New Roman" panose="02020603050405020304" pitchFamily="18" charset="0"/>
              </a:rPr>
              <a:t>=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+mj-lt"/>
                <a:cs typeface="Times New Roman" panose="02020603050405020304" pitchFamily="18" charset="0"/>
              </a:rPr>
              <a:t>2</a:t>
            </a:r>
            <a:r>
              <a:rPr lang="el-GR" dirty="0"/>
              <a:t>α</a:t>
            </a:r>
            <a:endParaRPr lang="en-US" dirty="0"/>
          </a:p>
        </p:txBody>
      </p:sp>
      <p:grpSp>
        <p:nvGrpSpPr>
          <p:cNvPr id="36" name="CO betuk">
            <a:extLst>
              <a:ext uri="{FF2B5EF4-FFF2-40B4-BE49-F238E27FC236}">
                <a16:creationId xmlns:a16="http://schemas.microsoft.com/office/drawing/2014/main" id="{21BDC82A-40CE-4806-919A-62B91B149653}"/>
              </a:ext>
            </a:extLst>
          </p:cNvPr>
          <p:cNvGrpSpPr/>
          <p:nvPr/>
        </p:nvGrpSpPr>
        <p:grpSpPr>
          <a:xfrm>
            <a:off x="8276867" y="5752132"/>
            <a:ext cx="357790" cy="424712"/>
            <a:chOff x="8276867" y="5752132"/>
            <a:chExt cx="357790" cy="424712"/>
          </a:xfrm>
        </p:grpSpPr>
        <p:sp>
          <p:nvSpPr>
            <p:cNvPr id="34" name="Szövegdoboz 33">
              <a:extLst>
                <a:ext uri="{FF2B5EF4-FFF2-40B4-BE49-F238E27FC236}">
                  <a16:creationId xmlns:a16="http://schemas.microsoft.com/office/drawing/2014/main" id="{B63BFF88-4F6D-43DD-BB9B-C46582695313}"/>
                </a:ext>
              </a:extLst>
            </p:cNvPr>
            <p:cNvSpPr txBox="1"/>
            <p:nvPr/>
          </p:nvSpPr>
          <p:spPr>
            <a:xfrm>
              <a:off x="8276867" y="5807512"/>
              <a:ext cx="3577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dirty="0"/>
                <a:t>D</a:t>
              </a:r>
            </a:p>
          </p:txBody>
        </p:sp>
        <p:sp>
          <p:nvSpPr>
            <p:cNvPr id="35" name="Ellipszis 34">
              <a:extLst>
                <a:ext uri="{FF2B5EF4-FFF2-40B4-BE49-F238E27FC236}">
                  <a16:creationId xmlns:a16="http://schemas.microsoft.com/office/drawing/2014/main" id="{6B442AC4-0F67-45C7-B04C-4C6B11DA2F7E}"/>
                </a:ext>
              </a:extLst>
            </p:cNvPr>
            <p:cNvSpPr/>
            <p:nvPr/>
          </p:nvSpPr>
          <p:spPr>
            <a:xfrm>
              <a:off x="8296408" y="5752132"/>
              <a:ext cx="91440" cy="91440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3" name="a1 szoveg">
            <a:extLst>
              <a:ext uri="{FF2B5EF4-FFF2-40B4-BE49-F238E27FC236}">
                <a16:creationId xmlns:a16="http://schemas.microsoft.com/office/drawing/2014/main" id="{D5BC7A0E-9AF5-402D-9B68-2543ACD98642}"/>
              </a:ext>
            </a:extLst>
          </p:cNvPr>
          <p:cNvSpPr txBox="1"/>
          <p:nvPr/>
        </p:nvSpPr>
        <p:spPr>
          <a:xfrm>
            <a:off x="7138956" y="2316002"/>
            <a:ext cx="391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α</a:t>
            </a:r>
            <a:r>
              <a:rPr lang="hu-HU" baseline="-25000" dirty="0"/>
              <a:t>1</a:t>
            </a:r>
            <a:endParaRPr lang="hu-HU" baseline="-25000" dirty="0">
              <a:latin typeface="Gill Sans MT" panose="020B0502020104020203" pitchFamily="34" charset="0"/>
            </a:endParaRPr>
          </a:p>
        </p:txBody>
      </p:sp>
      <p:sp>
        <p:nvSpPr>
          <p:cNvPr id="44" name="a2 szoveg">
            <a:extLst>
              <a:ext uri="{FF2B5EF4-FFF2-40B4-BE49-F238E27FC236}">
                <a16:creationId xmlns:a16="http://schemas.microsoft.com/office/drawing/2014/main" id="{763A4EDF-DAFB-4412-9203-E9831D9E31AD}"/>
              </a:ext>
            </a:extLst>
          </p:cNvPr>
          <p:cNvSpPr txBox="1"/>
          <p:nvPr/>
        </p:nvSpPr>
        <p:spPr>
          <a:xfrm>
            <a:off x="7568207" y="2528446"/>
            <a:ext cx="391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α</a:t>
            </a:r>
            <a:r>
              <a:rPr lang="hu-HU" baseline="-25000" dirty="0"/>
              <a:t>2</a:t>
            </a:r>
            <a:endParaRPr lang="hu-HU" dirty="0"/>
          </a:p>
        </p:txBody>
      </p:sp>
      <p:sp>
        <p:nvSpPr>
          <p:cNvPr id="45" name="w1 szoveg">
            <a:extLst>
              <a:ext uri="{FF2B5EF4-FFF2-40B4-BE49-F238E27FC236}">
                <a16:creationId xmlns:a16="http://schemas.microsoft.com/office/drawing/2014/main" id="{B3BEA058-E150-43FC-B93F-792383B86675}"/>
              </a:ext>
            </a:extLst>
          </p:cNvPr>
          <p:cNvSpPr txBox="1"/>
          <p:nvPr/>
        </p:nvSpPr>
        <p:spPr>
          <a:xfrm>
            <a:off x="7461822" y="4070070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ω</a:t>
            </a:r>
            <a:r>
              <a:rPr lang="hu-HU" baseline="-25000" dirty="0"/>
              <a:t>1</a:t>
            </a:r>
            <a:endParaRPr lang="hu-HU" dirty="0"/>
          </a:p>
        </p:txBody>
      </p:sp>
      <p:sp>
        <p:nvSpPr>
          <p:cNvPr id="46" name="w2 szoveg">
            <a:extLst>
              <a:ext uri="{FF2B5EF4-FFF2-40B4-BE49-F238E27FC236}">
                <a16:creationId xmlns:a16="http://schemas.microsoft.com/office/drawing/2014/main" id="{E2B1B30F-69D5-497E-9A05-502B6404F88E}"/>
              </a:ext>
            </a:extLst>
          </p:cNvPr>
          <p:cNvSpPr txBox="1"/>
          <p:nvPr/>
        </p:nvSpPr>
        <p:spPr>
          <a:xfrm>
            <a:off x="7975938" y="4141219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ω</a:t>
            </a:r>
            <a:r>
              <a:rPr lang="hu-HU" baseline="-25000" dirty="0"/>
              <a:t>2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654380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0"/>
    </mc:Choice>
    <mc:Fallback>
      <p:transition spd="slow" advTm="2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3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3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4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7" dur="500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0" dur="500"/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3" dur="500"/>
                                        <p:tgtEl>
                                          <p:spTgt spid="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9" dur="500"/>
                                        <p:tgtEl>
                                          <p:spTgt spid="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2" dur="500"/>
                                        <p:tgtEl>
                                          <p:spTgt spid="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5" dur="500"/>
                                        <p:tgtEl>
                                          <p:spTgt spid="3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39" grpId="0" animBg="1"/>
      <p:bldP spid="39" grpId="1" animBg="1"/>
      <p:bldP spid="39" grpId="2" animBg="1"/>
      <p:bldP spid="39" grpId="3" animBg="1"/>
      <p:bldP spid="38" grpId="0" animBg="1"/>
      <p:bldP spid="38" grpId="1" animBg="1"/>
      <p:bldP spid="17" grpId="0" animBg="1"/>
      <p:bldP spid="17" grpId="1" animBg="1"/>
      <p:bldP spid="41" grpId="0" animBg="1"/>
      <p:bldP spid="41" grpId="1" animBg="1"/>
      <p:bldP spid="41" grpId="2" animBg="1"/>
      <p:bldP spid="41" grpId="3" animBg="1"/>
      <p:bldP spid="40" grpId="0" animBg="1"/>
      <p:bldP spid="40" grpId="1" animBg="1"/>
      <p:bldP spid="43" grpId="0"/>
      <p:bldP spid="43" grpId="1"/>
      <p:bldP spid="44" grpId="0"/>
      <p:bldP spid="44" grpId="1"/>
      <p:bldP spid="44" grpId="2"/>
      <p:bldP spid="44" grpId="3"/>
      <p:bldP spid="45" grpId="0"/>
      <p:bldP spid="45" grpId="1"/>
      <p:bldP spid="46" grpId="0"/>
      <p:bldP spid="46" grpId="1"/>
      <p:bldP spid="46" grpId="2"/>
      <p:bldP spid="46" grpId="3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FB3743F-69A0-4562-A631-A1B2B5423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III. eset:</a:t>
            </a:r>
          </a:p>
        </p:txBody>
      </p:sp>
      <p:sp>
        <p:nvSpPr>
          <p:cNvPr id="4" name="Tartalom helye 2">
            <a:extLst>
              <a:ext uri="{FF2B5EF4-FFF2-40B4-BE49-F238E27FC236}">
                <a16:creationId xmlns:a16="http://schemas.microsoft.com/office/drawing/2014/main" id="{D4567BA3-EF6D-4415-8363-F3C5A28FA7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1154" y="2180495"/>
            <a:ext cx="4116643" cy="3678303"/>
          </a:xfrm>
        </p:spPr>
        <p:txBody>
          <a:bodyPr/>
          <a:lstStyle/>
          <a:p>
            <a:pPr marL="0" indent="0">
              <a:buNone/>
            </a:pPr>
            <a:r>
              <a:rPr lang="hu-HU" dirty="0"/>
              <a:t>a </a:t>
            </a:r>
            <a:r>
              <a:rPr lang="hu-HU" dirty="0">
                <a:solidFill>
                  <a:schemeClr val="accent6"/>
                </a:solidFill>
              </a:rPr>
              <a:t>középponti szög </a:t>
            </a:r>
            <a:r>
              <a:rPr lang="hu-HU" dirty="0"/>
              <a:t>nem esik a (nem érintő szárú) </a:t>
            </a:r>
            <a:r>
              <a:rPr lang="hu-HU" dirty="0">
                <a:solidFill>
                  <a:schemeClr val="accent5"/>
                </a:solidFill>
              </a:rPr>
              <a:t>kerületi szög</a:t>
            </a:r>
            <a:r>
              <a:rPr lang="hu-HU" dirty="0"/>
              <a:t> szögtartományába</a:t>
            </a:r>
            <a:endParaRPr lang="hu-HU" dirty="0">
              <a:solidFill>
                <a:schemeClr val="accent6"/>
              </a:solidFill>
            </a:endParaRPr>
          </a:p>
        </p:txBody>
      </p:sp>
      <p:sp>
        <p:nvSpPr>
          <p:cNvPr id="5" name="Ellipszis 4">
            <a:extLst>
              <a:ext uri="{FF2B5EF4-FFF2-40B4-BE49-F238E27FC236}">
                <a16:creationId xmlns:a16="http://schemas.microsoft.com/office/drawing/2014/main" id="{DBC3D8B6-778D-4B3C-B6BD-10A32F72FB1F}"/>
              </a:ext>
            </a:extLst>
          </p:cNvPr>
          <p:cNvSpPr/>
          <p:nvPr/>
        </p:nvSpPr>
        <p:spPr>
          <a:xfrm>
            <a:off x="6096000" y="2219647"/>
            <a:ext cx="3600000" cy="3600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2" name="Ív 21">
            <a:extLst>
              <a:ext uri="{FF2B5EF4-FFF2-40B4-BE49-F238E27FC236}">
                <a16:creationId xmlns:a16="http://schemas.microsoft.com/office/drawing/2014/main" id="{A71B0495-FD50-4D99-8ED5-3140B1725FE4}"/>
              </a:ext>
            </a:extLst>
          </p:cNvPr>
          <p:cNvSpPr/>
          <p:nvPr/>
        </p:nvSpPr>
        <p:spPr>
          <a:xfrm rot="7821677">
            <a:off x="6096000" y="2251730"/>
            <a:ext cx="3600000" cy="3600000"/>
          </a:xfrm>
          <a:prstGeom prst="arc">
            <a:avLst>
              <a:gd name="adj1" fmla="val 16200000"/>
              <a:gd name="adj2" fmla="val 641092"/>
            </a:avLst>
          </a:prstGeom>
          <a:solidFill>
            <a:schemeClr val="bg1"/>
          </a:solidFill>
          <a:ln w="38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4" name="w2">
            <a:extLst>
              <a:ext uri="{FF2B5EF4-FFF2-40B4-BE49-F238E27FC236}">
                <a16:creationId xmlns:a16="http://schemas.microsoft.com/office/drawing/2014/main" id="{29439CE1-A1B8-9A2E-7EF7-81DAE26E8506}"/>
              </a:ext>
            </a:extLst>
          </p:cNvPr>
          <p:cNvSpPr>
            <a:spLocks noChangeAspect="1"/>
          </p:cNvSpPr>
          <p:nvPr/>
        </p:nvSpPr>
        <p:spPr>
          <a:xfrm rot="7993736">
            <a:off x="7247226" y="3389838"/>
            <a:ext cx="1318100" cy="1318100"/>
          </a:xfrm>
          <a:prstGeom prst="arc">
            <a:avLst>
              <a:gd name="adj1" fmla="val 526862"/>
              <a:gd name="adj2" fmla="val 1553271"/>
            </a:avLst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3" name="w1">
            <a:extLst>
              <a:ext uri="{FF2B5EF4-FFF2-40B4-BE49-F238E27FC236}">
                <a16:creationId xmlns:a16="http://schemas.microsoft.com/office/drawing/2014/main" id="{36C5049D-1542-2331-F2F8-F9468DDA8F24}"/>
              </a:ext>
            </a:extLst>
          </p:cNvPr>
          <p:cNvSpPr>
            <a:spLocks noChangeAspect="1"/>
          </p:cNvSpPr>
          <p:nvPr/>
        </p:nvSpPr>
        <p:spPr>
          <a:xfrm rot="7993736">
            <a:off x="7502912" y="3649494"/>
            <a:ext cx="792000" cy="792000"/>
          </a:xfrm>
          <a:prstGeom prst="arc">
            <a:avLst>
              <a:gd name="adj1" fmla="val 16161333"/>
              <a:gd name="adj2" fmla="val 1433785"/>
            </a:avLst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7" name="w">
            <a:extLst>
              <a:ext uri="{FF2B5EF4-FFF2-40B4-BE49-F238E27FC236}">
                <a16:creationId xmlns:a16="http://schemas.microsoft.com/office/drawing/2014/main" id="{600E344A-B340-4641-85B2-45046350E86D}"/>
              </a:ext>
            </a:extLst>
          </p:cNvPr>
          <p:cNvSpPr>
            <a:spLocks noChangeAspect="1"/>
          </p:cNvSpPr>
          <p:nvPr/>
        </p:nvSpPr>
        <p:spPr>
          <a:xfrm rot="7993736">
            <a:off x="7500000" y="3655729"/>
            <a:ext cx="792000" cy="792000"/>
          </a:xfrm>
          <a:prstGeom prst="arc">
            <a:avLst>
              <a:gd name="adj1" fmla="val 16069837"/>
              <a:gd name="adj2" fmla="val 480840"/>
            </a:avLst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5" name="Egyenes összekötő 14">
            <a:extLst>
              <a:ext uri="{FF2B5EF4-FFF2-40B4-BE49-F238E27FC236}">
                <a16:creationId xmlns:a16="http://schemas.microsoft.com/office/drawing/2014/main" id="{C6361CBF-EBA8-4F24-8B35-CAA37D78F7B3}"/>
              </a:ext>
            </a:extLst>
          </p:cNvPr>
          <p:cNvCxnSpPr/>
          <p:nvPr/>
        </p:nvCxnSpPr>
        <p:spPr>
          <a:xfrm flipH="1">
            <a:off x="6496225" y="4051730"/>
            <a:ext cx="1399775" cy="11316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gyenes összekötő 15">
            <a:extLst>
              <a:ext uri="{FF2B5EF4-FFF2-40B4-BE49-F238E27FC236}">
                <a16:creationId xmlns:a16="http://schemas.microsoft.com/office/drawing/2014/main" id="{AF524CF2-65CA-4DFF-ABEB-7125EA1BC09C}"/>
              </a:ext>
            </a:extLst>
          </p:cNvPr>
          <p:cNvCxnSpPr/>
          <p:nvPr/>
        </p:nvCxnSpPr>
        <p:spPr>
          <a:xfrm>
            <a:off x="7896000" y="4051730"/>
            <a:ext cx="1371557" cy="11656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a2">
            <a:extLst>
              <a:ext uri="{FF2B5EF4-FFF2-40B4-BE49-F238E27FC236}">
                <a16:creationId xmlns:a16="http://schemas.microsoft.com/office/drawing/2014/main" id="{734A92B8-26D7-2850-D02E-056882C07D25}"/>
              </a:ext>
            </a:extLst>
          </p:cNvPr>
          <p:cNvSpPr>
            <a:spLocks noChangeAspect="1"/>
          </p:cNvSpPr>
          <p:nvPr/>
        </p:nvSpPr>
        <p:spPr>
          <a:xfrm rot="9127842">
            <a:off x="8842367" y="2674366"/>
            <a:ext cx="1509268" cy="1509268"/>
          </a:xfrm>
          <a:prstGeom prst="arc">
            <a:avLst>
              <a:gd name="adj1" fmla="val 21463150"/>
              <a:gd name="adj2" fmla="val 387078"/>
            </a:avLst>
          </a:prstGeom>
          <a:solidFill>
            <a:schemeClr val="accent5">
              <a:lumMod val="40000"/>
              <a:lumOff val="60000"/>
            </a:schemeClr>
          </a:solidFill>
          <a:ln w="381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a1">
            <a:extLst>
              <a:ext uri="{FF2B5EF4-FFF2-40B4-BE49-F238E27FC236}">
                <a16:creationId xmlns:a16="http://schemas.microsoft.com/office/drawing/2014/main" id="{DAC94C00-24EF-27AF-7B3F-39AB7ADE3E93}"/>
              </a:ext>
            </a:extLst>
          </p:cNvPr>
          <p:cNvSpPr>
            <a:spLocks noChangeAspect="1"/>
          </p:cNvSpPr>
          <p:nvPr/>
        </p:nvSpPr>
        <p:spPr>
          <a:xfrm rot="9127842">
            <a:off x="9211661" y="3051054"/>
            <a:ext cx="792000" cy="792000"/>
          </a:xfrm>
          <a:prstGeom prst="arc">
            <a:avLst>
              <a:gd name="adj1" fmla="val 18469797"/>
              <a:gd name="adj2" fmla="val 387078"/>
            </a:avLst>
          </a:prstGeom>
          <a:solidFill>
            <a:schemeClr val="accent5">
              <a:lumMod val="40000"/>
              <a:lumOff val="60000"/>
            </a:schemeClr>
          </a:solidFill>
          <a:ln w="381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1" name="a">
            <a:extLst>
              <a:ext uri="{FF2B5EF4-FFF2-40B4-BE49-F238E27FC236}">
                <a16:creationId xmlns:a16="http://schemas.microsoft.com/office/drawing/2014/main" id="{5B977CF5-ABA6-496C-8209-5DCC4D4684EC}"/>
              </a:ext>
            </a:extLst>
          </p:cNvPr>
          <p:cNvSpPr>
            <a:spLocks noChangeAspect="1"/>
          </p:cNvSpPr>
          <p:nvPr/>
        </p:nvSpPr>
        <p:spPr>
          <a:xfrm rot="9127842">
            <a:off x="9211662" y="3048941"/>
            <a:ext cx="792000" cy="792000"/>
          </a:xfrm>
          <a:prstGeom prst="arc">
            <a:avLst>
              <a:gd name="adj1" fmla="val 18492096"/>
              <a:gd name="adj2" fmla="val 21506530"/>
            </a:avLst>
          </a:prstGeom>
          <a:solidFill>
            <a:schemeClr val="accent5">
              <a:lumMod val="40000"/>
              <a:lumOff val="60000"/>
            </a:schemeClr>
          </a:solidFill>
          <a:ln w="381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9" name="Egyenes összekötő 18">
            <a:extLst>
              <a:ext uri="{FF2B5EF4-FFF2-40B4-BE49-F238E27FC236}">
                <a16:creationId xmlns:a16="http://schemas.microsoft.com/office/drawing/2014/main" id="{72C74C45-9283-42A2-B3BF-8E5FADA97A83}"/>
              </a:ext>
            </a:extLst>
          </p:cNvPr>
          <p:cNvCxnSpPr>
            <a:cxnSpLocks/>
          </p:cNvCxnSpPr>
          <p:nvPr/>
        </p:nvCxnSpPr>
        <p:spPr>
          <a:xfrm flipH="1">
            <a:off x="6496226" y="3429000"/>
            <a:ext cx="3124429" cy="17543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gyenes összekötő 19">
            <a:extLst>
              <a:ext uri="{FF2B5EF4-FFF2-40B4-BE49-F238E27FC236}">
                <a16:creationId xmlns:a16="http://schemas.microsoft.com/office/drawing/2014/main" id="{DA22E15A-6AC4-41C9-95A3-44668A0E7739}"/>
              </a:ext>
            </a:extLst>
          </p:cNvPr>
          <p:cNvCxnSpPr>
            <a:cxnSpLocks/>
          </p:cNvCxnSpPr>
          <p:nvPr/>
        </p:nvCxnSpPr>
        <p:spPr>
          <a:xfrm flipH="1">
            <a:off x="9267557" y="3429000"/>
            <a:ext cx="353098" cy="17884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 Egyenes összekötő">
            <a:extLst>
              <a:ext uri="{FF2B5EF4-FFF2-40B4-BE49-F238E27FC236}">
                <a16:creationId xmlns:a16="http://schemas.microsoft.com/office/drawing/2014/main" id="{C440D951-5E68-4BFF-9792-296F16094334}"/>
              </a:ext>
            </a:extLst>
          </p:cNvPr>
          <p:cNvCxnSpPr>
            <a:cxnSpLocks noChangeAspect="1"/>
            <a:stCxn id="21" idx="1"/>
          </p:cNvCxnSpPr>
          <p:nvPr/>
        </p:nvCxnSpPr>
        <p:spPr>
          <a:xfrm flipH="1">
            <a:off x="6243747" y="3444941"/>
            <a:ext cx="3363915" cy="1207893"/>
          </a:xfrm>
          <a:prstGeom prst="line">
            <a:avLst/>
          </a:prstGeom>
          <a:ln w="38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pontok">
            <a:extLst>
              <a:ext uri="{FF2B5EF4-FFF2-40B4-BE49-F238E27FC236}">
                <a16:creationId xmlns:a16="http://schemas.microsoft.com/office/drawing/2014/main" id="{3BFA1205-9AFD-4324-90F4-9BE0CA5ACEE0}"/>
              </a:ext>
            </a:extLst>
          </p:cNvPr>
          <p:cNvGrpSpPr/>
          <p:nvPr/>
        </p:nvGrpSpPr>
        <p:grpSpPr>
          <a:xfrm>
            <a:off x="6444834" y="3393136"/>
            <a:ext cx="3222543" cy="1870003"/>
            <a:chOff x="6444834" y="3393136"/>
            <a:chExt cx="3222543" cy="1870003"/>
          </a:xfrm>
        </p:grpSpPr>
        <p:sp>
          <p:nvSpPr>
            <p:cNvPr id="24" name="Ellipszis 23">
              <a:extLst>
                <a:ext uri="{FF2B5EF4-FFF2-40B4-BE49-F238E27FC236}">
                  <a16:creationId xmlns:a16="http://schemas.microsoft.com/office/drawing/2014/main" id="{B00E8231-C1F1-4BEC-9F6D-A442070E6557}"/>
                </a:ext>
              </a:extLst>
            </p:cNvPr>
            <p:cNvSpPr/>
            <p:nvPr/>
          </p:nvSpPr>
          <p:spPr>
            <a:xfrm>
              <a:off x="7848585" y="4015306"/>
              <a:ext cx="91440" cy="91440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Ellipszis 24">
              <a:extLst>
                <a:ext uri="{FF2B5EF4-FFF2-40B4-BE49-F238E27FC236}">
                  <a16:creationId xmlns:a16="http://schemas.microsoft.com/office/drawing/2014/main" id="{7968D84E-47F4-4FCD-A076-DA679ACA31B1}"/>
                </a:ext>
              </a:extLst>
            </p:cNvPr>
            <p:cNvSpPr/>
            <p:nvPr/>
          </p:nvSpPr>
          <p:spPr>
            <a:xfrm>
              <a:off x="9575937" y="3393136"/>
              <a:ext cx="91440" cy="91440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Ellipszis 25">
              <a:extLst>
                <a:ext uri="{FF2B5EF4-FFF2-40B4-BE49-F238E27FC236}">
                  <a16:creationId xmlns:a16="http://schemas.microsoft.com/office/drawing/2014/main" id="{AABDDC5D-96DB-4D17-94B0-62ED0E2DF096}"/>
                </a:ext>
              </a:extLst>
            </p:cNvPr>
            <p:cNvSpPr/>
            <p:nvPr/>
          </p:nvSpPr>
          <p:spPr>
            <a:xfrm>
              <a:off x="6444834" y="5137659"/>
              <a:ext cx="91440" cy="91440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Ellipszis 26">
              <a:extLst>
                <a:ext uri="{FF2B5EF4-FFF2-40B4-BE49-F238E27FC236}">
                  <a16:creationId xmlns:a16="http://schemas.microsoft.com/office/drawing/2014/main" id="{C57A8765-E760-4D9B-9EEC-4DD47B02EB23}"/>
                </a:ext>
              </a:extLst>
            </p:cNvPr>
            <p:cNvSpPr/>
            <p:nvPr/>
          </p:nvSpPr>
          <p:spPr>
            <a:xfrm>
              <a:off x="9222615" y="5171699"/>
              <a:ext cx="91440" cy="91440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betuk">
            <a:extLst>
              <a:ext uri="{FF2B5EF4-FFF2-40B4-BE49-F238E27FC236}">
                <a16:creationId xmlns:a16="http://schemas.microsoft.com/office/drawing/2014/main" id="{8DB413CF-9AF8-4418-800E-DF6C012D158C}"/>
              </a:ext>
            </a:extLst>
          </p:cNvPr>
          <p:cNvGrpSpPr/>
          <p:nvPr/>
        </p:nvGrpSpPr>
        <p:grpSpPr>
          <a:xfrm>
            <a:off x="6157671" y="3023804"/>
            <a:ext cx="3844303" cy="2517227"/>
            <a:chOff x="6157671" y="3023804"/>
            <a:chExt cx="3844303" cy="2517227"/>
          </a:xfrm>
        </p:grpSpPr>
        <p:sp>
          <p:nvSpPr>
            <p:cNvPr id="29" name="Szövegdoboz 28">
              <a:extLst>
                <a:ext uri="{FF2B5EF4-FFF2-40B4-BE49-F238E27FC236}">
                  <a16:creationId xmlns:a16="http://schemas.microsoft.com/office/drawing/2014/main" id="{FE550E80-9EDC-4825-B099-4028CA62443E}"/>
                </a:ext>
              </a:extLst>
            </p:cNvPr>
            <p:cNvSpPr txBox="1"/>
            <p:nvPr/>
          </p:nvSpPr>
          <p:spPr>
            <a:xfrm>
              <a:off x="7545552" y="3802714"/>
              <a:ext cx="3754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O</a:t>
              </a:r>
            </a:p>
          </p:txBody>
        </p:sp>
        <p:sp>
          <p:nvSpPr>
            <p:cNvPr id="30" name="Szövegdoboz 29">
              <a:extLst>
                <a:ext uri="{FF2B5EF4-FFF2-40B4-BE49-F238E27FC236}">
                  <a16:creationId xmlns:a16="http://schemas.microsoft.com/office/drawing/2014/main" id="{A382B6E2-D956-4C0C-BF1D-035D02722AC0}"/>
                </a:ext>
              </a:extLst>
            </p:cNvPr>
            <p:cNvSpPr txBox="1"/>
            <p:nvPr/>
          </p:nvSpPr>
          <p:spPr>
            <a:xfrm>
              <a:off x="9653802" y="3023804"/>
              <a:ext cx="3481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C</a:t>
              </a:r>
            </a:p>
          </p:txBody>
        </p:sp>
        <p:sp>
          <p:nvSpPr>
            <p:cNvPr id="31" name="Szövegdoboz 30">
              <a:extLst>
                <a:ext uri="{FF2B5EF4-FFF2-40B4-BE49-F238E27FC236}">
                  <a16:creationId xmlns:a16="http://schemas.microsoft.com/office/drawing/2014/main" id="{BC6E2C5E-B5E8-41F1-B432-783D00AC662F}"/>
                </a:ext>
              </a:extLst>
            </p:cNvPr>
            <p:cNvSpPr txBox="1"/>
            <p:nvPr/>
          </p:nvSpPr>
          <p:spPr>
            <a:xfrm>
              <a:off x="6157671" y="4965096"/>
              <a:ext cx="3385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A</a:t>
              </a:r>
            </a:p>
          </p:txBody>
        </p:sp>
        <p:sp>
          <p:nvSpPr>
            <p:cNvPr id="32" name="Szövegdoboz 31">
              <a:extLst>
                <a:ext uri="{FF2B5EF4-FFF2-40B4-BE49-F238E27FC236}">
                  <a16:creationId xmlns:a16="http://schemas.microsoft.com/office/drawing/2014/main" id="{88B4D4B5-4578-4868-8DC7-66A0216B1CEA}"/>
                </a:ext>
              </a:extLst>
            </p:cNvPr>
            <p:cNvSpPr txBox="1"/>
            <p:nvPr/>
          </p:nvSpPr>
          <p:spPr>
            <a:xfrm>
              <a:off x="9235247" y="5171699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B</a:t>
              </a:r>
            </a:p>
          </p:txBody>
        </p:sp>
      </p:grpSp>
      <p:grpSp>
        <p:nvGrpSpPr>
          <p:cNvPr id="35" name="szogek">
            <a:extLst>
              <a:ext uri="{FF2B5EF4-FFF2-40B4-BE49-F238E27FC236}">
                <a16:creationId xmlns:a16="http://schemas.microsoft.com/office/drawing/2014/main" id="{3CCC2F39-7FE0-4AE4-A6A6-437C3A603489}"/>
              </a:ext>
            </a:extLst>
          </p:cNvPr>
          <p:cNvGrpSpPr/>
          <p:nvPr/>
        </p:nvGrpSpPr>
        <p:grpSpPr>
          <a:xfrm>
            <a:off x="7727524" y="3438856"/>
            <a:ext cx="1867764" cy="968912"/>
            <a:chOff x="7727524" y="3438856"/>
            <a:chExt cx="1867764" cy="968912"/>
          </a:xfrm>
        </p:grpSpPr>
        <p:sp>
          <p:nvSpPr>
            <p:cNvPr id="36" name="Szövegdoboz 35">
              <a:extLst>
                <a:ext uri="{FF2B5EF4-FFF2-40B4-BE49-F238E27FC236}">
                  <a16:creationId xmlns:a16="http://schemas.microsoft.com/office/drawing/2014/main" id="{E1CD665B-751B-473A-B935-6DEA10846A18}"/>
                </a:ext>
              </a:extLst>
            </p:cNvPr>
            <p:cNvSpPr txBox="1"/>
            <p:nvPr/>
          </p:nvSpPr>
          <p:spPr>
            <a:xfrm>
              <a:off x="9280778" y="3438856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>
                  <a:latin typeface="+mj-lt"/>
                  <a:cs typeface="Times New Roman" panose="02020603050405020304" pitchFamily="18" charset="0"/>
                </a:rPr>
                <a:t>α</a:t>
              </a:r>
              <a:endParaRPr lang="en-US" dirty="0">
                <a:latin typeface="+mj-lt"/>
              </a:endParaRPr>
            </a:p>
          </p:txBody>
        </p:sp>
        <p:sp>
          <p:nvSpPr>
            <p:cNvPr id="37" name="Szövegdoboz 36">
              <a:extLst>
                <a:ext uri="{FF2B5EF4-FFF2-40B4-BE49-F238E27FC236}">
                  <a16:creationId xmlns:a16="http://schemas.microsoft.com/office/drawing/2014/main" id="{F23255D4-9A88-4E99-8D6B-6133E824FE94}"/>
                </a:ext>
              </a:extLst>
            </p:cNvPr>
            <p:cNvSpPr txBox="1"/>
            <p:nvPr/>
          </p:nvSpPr>
          <p:spPr>
            <a:xfrm>
              <a:off x="7727524" y="4038436"/>
              <a:ext cx="3609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>
                  <a:latin typeface="+mj-lt"/>
                  <a:cs typeface="Times New Roman" panose="02020603050405020304" pitchFamily="18" charset="0"/>
                </a:rPr>
                <a:t>ω</a:t>
              </a:r>
              <a:endParaRPr lang="en-US" dirty="0">
                <a:latin typeface="+mj-lt"/>
              </a:endParaRPr>
            </a:p>
          </p:txBody>
        </p:sp>
      </p:grpSp>
      <p:sp>
        <p:nvSpPr>
          <p:cNvPr id="44" name="Tartalom helye 2">
            <a:extLst>
              <a:ext uri="{FF2B5EF4-FFF2-40B4-BE49-F238E27FC236}">
                <a16:creationId xmlns:a16="http://schemas.microsoft.com/office/drawing/2014/main" id="{610D5F85-5C90-4E8D-9975-EE9E7F1A0F8B}"/>
              </a:ext>
            </a:extLst>
          </p:cNvPr>
          <p:cNvSpPr txBox="1">
            <a:spLocks/>
          </p:cNvSpPr>
          <p:nvPr/>
        </p:nvSpPr>
        <p:spPr>
          <a:xfrm>
            <a:off x="693554" y="2332895"/>
            <a:ext cx="4116643" cy="36783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v</a:t>
            </a:r>
            <a:r>
              <a:rPr lang="hu-HU" dirty="0"/>
              <a:t>együk fel a CO egyenest</a:t>
            </a:r>
          </a:p>
          <a:p>
            <a:r>
              <a:rPr lang="en-US" dirty="0"/>
              <a:t>l</a:t>
            </a:r>
            <a:r>
              <a:rPr lang="hu-HU" dirty="0"/>
              <a:t>egyen : 	DCA = </a:t>
            </a:r>
            <a:r>
              <a:rPr lang="el-GR" dirty="0"/>
              <a:t>α</a:t>
            </a:r>
            <a:r>
              <a:rPr lang="hu-HU" baseline="-25000" dirty="0"/>
              <a:t>1</a:t>
            </a:r>
          </a:p>
          <a:p>
            <a:pPr marL="0" indent="0">
              <a:buNone/>
            </a:pPr>
            <a:r>
              <a:rPr lang="hu-HU" dirty="0"/>
              <a:t>			DCB = </a:t>
            </a:r>
            <a:r>
              <a:rPr lang="el-GR" dirty="0"/>
              <a:t>α</a:t>
            </a:r>
            <a:r>
              <a:rPr lang="hu-HU" baseline="-25000" dirty="0"/>
              <a:t>2</a:t>
            </a:r>
          </a:p>
          <a:p>
            <a:pPr marL="0" indent="0">
              <a:buNone/>
            </a:pPr>
            <a:r>
              <a:rPr lang="hu-HU" dirty="0"/>
              <a:t>			DOA = </a:t>
            </a:r>
            <a:r>
              <a:rPr lang="el-GR" dirty="0"/>
              <a:t>ω</a:t>
            </a:r>
            <a:r>
              <a:rPr lang="hu-HU" baseline="-25000" dirty="0"/>
              <a:t>1</a:t>
            </a:r>
          </a:p>
          <a:p>
            <a:pPr marL="0" indent="0">
              <a:buNone/>
            </a:pPr>
            <a:r>
              <a:rPr lang="hu-HU" dirty="0"/>
              <a:t>			DOB = </a:t>
            </a:r>
            <a:r>
              <a:rPr lang="el-GR" dirty="0"/>
              <a:t>ω</a:t>
            </a:r>
            <a:r>
              <a:rPr lang="hu-HU" baseline="-25000" dirty="0"/>
              <a:t>2</a:t>
            </a:r>
          </a:p>
          <a:p>
            <a:r>
              <a:rPr lang="el-GR" dirty="0"/>
              <a:t>ω</a:t>
            </a:r>
            <a:r>
              <a:rPr lang="hu-HU" baseline="-25000" dirty="0"/>
              <a:t>1</a:t>
            </a:r>
            <a:r>
              <a:rPr lang="hu-HU" dirty="0"/>
              <a:t> = 2</a:t>
            </a:r>
            <a:r>
              <a:rPr lang="el-GR" dirty="0"/>
              <a:t>α</a:t>
            </a:r>
            <a:r>
              <a:rPr lang="hu-HU" baseline="-25000" dirty="0"/>
              <a:t>1</a:t>
            </a:r>
            <a:r>
              <a:rPr lang="hu-HU" dirty="0"/>
              <a:t> (</a:t>
            </a:r>
            <a:r>
              <a:rPr lang="en-US" dirty="0"/>
              <a:t>1</a:t>
            </a:r>
            <a:r>
              <a:rPr lang="hu-HU" dirty="0"/>
              <a:t>. eset)</a:t>
            </a:r>
            <a:endParaRPr lang="hu-HU" baseline="-25000" dirty="0"/>
          </a:p>
          <a:p>
            <a:r>
              <a:rPr lang="el-GR" dirty="0"/>
              <a:t>ω</a:t>
            </a:r>
            <a:r>
              <a:rPr lang="hu-HU" baseline="-25000" dirty="0"/>
              <a:t>2</a:t>
            </a:r>
            <a:r>
              <a:rPr lang="hu-HU" dirty="0"/>
              <a:t> = 2</a:t>
            </a:r>
            <a:r>
              <a:rPr lang="el-GR" dirty="0"/>
              <a:t>α</a:t>
            </a:r>
            <a:r>
              <a:rPr lang="hu-HU" baseline="-25000" dirty="0"/>
              <a:t>2</a:t>
            </a:r>
            <a:r>
              <a:rPr lang="hu-HU" dirty="0"/>
              <a:t> (I. eset)</a:t>
            </a:r>
            <a:endParaRPr lang="hu-HU" baseline="-25000" dirty="0"/>
          </a:p>
          <a:p>
            <a:pPr marL="0" indent="0">
              <a:buNone/>
            </a:pPr>
            <a:r>
              <a:rPr lang="el-GR" dirty="0"/>
              <a:t>ω </a:t>
            </a:r>
            <a:r>
              <a:rPr lang="hu-HU" dirty="0"/>
              <a:t> = </a:t>
            </a:r>
            <a:r>
              <a:rPr lang="el-GR" dirty="0"/>
              <a:t>ω</a:t>
            </a:r>
            <a:r>
              <a:rPr lang="en-US" baseline="-25000" dirty="0"/>
              <a:t>2</a:t>
            </a:r>
            <a:r>
              <a:rPr lang="hu-HU" dirty="0"/>
              <a:t> </a:t>
            </a:r>
            <a:r>
              <a:rPr lang="en-US" dirty="0"/>
              <a:t>–</a:t>
            </a:r>
            <a:r>
              <a:rPr lang="hu-HU" dirty="0"/>
              <a:t> </a:t>
            </a:r>
            <a:r>
              <a:rPr lang="el-GR" dirty="0"/>
              <a:t>ω</a:t>
            </a:r>
            <a:r>
              <a:rPr lang="en-US" baseline="-25000" dirty="0"/>
              <a:t>1</a:t>
            </a:r>
            <a:r>
              <a:rPr lang="hu-HU" dirty="0"/>
              <a:t> = </a:t>
            </a:r>
            <a:r>
              <a:rPr lang="en-US" dirty="0"/>
              <a:t>2</a:t>
            </a:r>
            <a:r>
              <a:rPr lang="el-GR" dirty="0"/>
              <a:t>α</a:t>
            </a:r>
            <a:r>
              <a:rPr lang="hu-HU" baseline="-25000" dirty="0"/>
              <a:t>2</a:t>
            </a:r>
            <a:r>
              <a:rPr lang="hu-HU" dirty="0"/>
              <a:t> </a:t>
            </a:r>
            <a:r>
              <a:rPr lang="en-US" dirty="0"/>
              <a:t>– </a:t>
            </a:r>
            <a:r>
              <a:rPr lang="hu-HU" dirty="0"/>
              <a:t>2</a:t>
            </a:r>
            <a:r>
              <a:rPr lang="el-GR" dirty="0"/>
              <a:t>α</a:t>
            </a:r>
            <a:r>
              <a:rPr lang="hu-HU" baseline="-25000" dirty="0"/>
              <a:t>1</a:t>
            </a:r>
            <a:r>
              <a:rPr lang="hu-HU" dirty="0"/>
              <a:t> = 2</a:t>
            </a:r>
            <a:r>
              <a:rPr lang="el-GR" dirty="0"/>
              <a:t>α</a:t>
            </a:r>
            <a:endParaRPr lang="en-US" dirty="0"/>
          </a:p>
          <a:p>
            <a:pPr marL="0" indent="0">
              <a:buNone/>
            </a:pPr>
            <a:r>
              <a:rPr lang="el-GR" dirty="0"/>
              <a:t>ω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/>
              <a:t>=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dirty="0"/>
              <a:t>2</a:t>
            </a:r>
            <a:r>
              <a:rPr lang="el-GR" dirty="0"/>
              <a:t>α</a:t>
            </a:r>
            <a:endParaRPr lang="en-US" dirty="0"/>
          </a:p>
        </p:txBody>
      </p:sp>
      <p:grpSp>
        <p:nvGrpSpPr>
          <p:cNvPr id="6" name="CO betuk">
            <a:extLst>
              <a:ext uri="{FF2B5EF4-FFF2-40B4-BE49-F238E27FC236}">
                <a16:creationId xmlns:a16="http://schemas.microsoft.com/office/drawing/2014/main" id="{41886FAD-5D42-BE53-00D1-011605B83C6D}"/>
              </a:ext>
            </a:extLst>
          </p:cNvPr>
          <p:cNvGrpSpPr/>
          <p:nvPr/>
        </p:nvGrpSpPr>
        <p:grpSpPr>
          <a:xfrm>
            <a:off x="5795292" y="4404483"/>
            <a:ext cx="475191" cy="369332"/>
            <a:chOff x="5795292" y="4404483"/>
            <a:chExt cx="475191" cy="369332"/>
          </a:xfrm>
        </p:grpSpPr>
        <p:sp>
          <p:nvSpPr>
            <p:cNvPr id="7" name="Szövegdoboz 6">
              <a:extLst>
                <a:ext uri="{FF2B5EF4-FFF2-40B4-BE49-F238E27FC236}">
                  <a16:creationId xmlns:a16="http://schemas.microsoft.com/office/drawing/2014/main" id="{512A5C7E-CEA7-061B-A68F-8D4187805B4D}"/>
                </a:ext>
              </a:extLst>
            </p:cNvPr>
            <p:cNvSpPr txBox="1"/>
            <p:nvPr/>
          </p:nvSpPr>
          <p:spPr>
            <a:xfrm>
              <a:off x="5795292" y="4404483"/>
              <a:ext cx="3577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dirty="0"/>
                <a:t>D</a:t>
              </a:r>
            </a:p>
          </p:txBody>
        </p:sp>
        <p:sp>
          <p:nvSpPr>
            <p:cNvPr id="8" name="Ellipszis 7">
              <a:extLst>
                <a:ext uri="{FF2B5EF4-FFF2-40B4-BE49-F238E27FC236}">
                  <a16:creationId xmlns:a16="http://schemas.microsoft.com/office/drawing/2014/main" id="{A3445EE1-E89A-A7D1-B649-5E971F31A457}"/>
                </a:ext>
              </a:extLst>
            </p:cNvPr>
            <p:cNvSpPr/>
            <p:nvPr/>
          </p:nvSpPr>
          <p:spPr>
            <a:xfrm>
              <a:off x="6179043" y="4634574"/>
              <a:ext cx="91440" cy="91440"/>
            </a:xfrm>
            <a:prstGeom prst="ellipse">
              <a:avLst/>
            </a:prstGeom>
            <a:solidFill>
              <a:schemeClr val="accent3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8" name="w2 szoveg">
            <a:extLst>
              <a:ext uri="{FF2B5EF4-FFF2-40B4-BE49-F238E27FC236}">
                <a16:creationId xmlns:a16="http://schemas.microsoft.com/office/drawing/2014/main" id="{06D94582-F550-BC49-BFFD-E72AE4A5A7B9}"/>
              </a:ext>
            </a:extLst>
          </p:cNvPr>
          <p:cNvSpPr txBox="1"/>
          <p:nvPr/>
        </p:nvSpPr>
        <p:spPr>
          <a:xfrm>
            <a:off x="7221898" y="3936182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ω</a:t>
            </a:r>
            <a:r>
              <a:rPr lang="hu-HU" baseline="-25000" dirty="0"/>
              <a:t>2</a:t>
            </a:r>
            <a:endParaRPr lang="hu-HU" dirty="0"/>
          </a:p>
        </p:txBody>
      </p:sp>
      <p:sp>
        <p:nvSpPr>
          <p:cNvPr id="39" name="w1 szoveg">
            <a:extLst>
              <a:ext uri="{FF2B5EF4-FFF2-40B4-BE49-F238E27FC236}">
                <a16:creationId xmlns:a16="http://schemas.microsoft.com/office/drawing/2014/main" id="{CA780E38-DC75-2184-1C93-D635DE29AF80}"/>
              </a:ext>
            </a:extLst>
          </p:cNvPr>
          <p:cNvSpPr txBox="1"/>
          <p:nvPr/>
        </p:nvSpPr>
        <p:spPr>
          <a:xfrm>
            <a:off x="7827428" y="4117992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ω</a:t>
            </a:r>
            <a:r>
              <a:rPr lang="hu-HU" baseline="-25000" dirty="0"/>
              <a:t>1</a:t>
            </a:r>
            <a:endParaRPr lang="hu-HU" dirty="0"/>
          </a:p>
        </p:txBody>
      </p:sp>
      <p:sp>
        <p:nvSpPr>
          <p:cNvPr id="40" name="a2 szoveg">
            <a:extLst>
              <a:ext uri="{FF2B5EF4-FFF2-40B4-BE49-F238E27FC236}">
                <a16:creationId xmlns:a16="http://schemas.microsoft.com/office/drawing/2014/main" id="{70427AA4-F6AB-DC4E-E9DE-7D8869EF58A3}"/>
              </a:ext>
            </a:extLst>
          </p:cNvPr>
          <p:cNvSpPr txBox="1"/>
          <p:nvPr/>
        </p:nvSpPr>
        <p:spPr>
          <a:xfrm>
            <a:off x="8940026" y="3240529"/>
            <a:ext cx="391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α</a:t>
            </a:r>
            <a:r>
              <a:rPr lang="hu-HU" baseline="-25000" dirty="0"/>
              <a:t>2</a:t>
            </a:r>
            <a:endParaRPr lang="hu-HU" dirty="0"/>
          </a:p>
        </p:txBody>
      </p:sp>
      <p:sp>
        <p:nvSpPr>
          <p:cNvPr id="41" name="a1 szoveg">
            <a:extLst>
              <a:ext uri="{FF2B5EF4-FFF2-40B4-BE49-F238E27FC236}">
                <a16:creationId xmlns:a16="http://schemas.microsoft.com/office/drawing/2014/main" id="{70627829-C8AA-2137-D38D-73ECA663E34B}"/>
              </a:ext>
            </a:extLst>
          </p:cNvPr>
          <p:cNvSpPr txBox="1"/>
          <p:nvPr/>
        </p:nvSpPr>
        <p:spPr>
          <a:xfrm>
            <a:off x="9311794" y="3461706"/>
            <a:ext cx="391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α</a:t>
            </a:r>
            <a:r>
              <a:rPr lang="hu-HU" baseline="-250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9480567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0"/>
    </mc:Choice>
    <mc:Fallback>
      <p:transition spd="slow" advTm="2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4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4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4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7" dur="500"/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0" dur="500"/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3" dur="500"/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9" dur="500"/>
                                        <p:tgtEl>
                                          <p:spTgt spid="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2" dur="500"/>
                                        <p:tgtEl>
                                          <p:spTgt spid="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5" dur="500"/>
                                        <p:tgtEl>
                                          <p:spTgt spid="4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4" grpId="1" build="p"/>
      <p:bldP spid="34" grpId="1" animBg="1"/>
      <p:bldP spid="34" grpId="2" animBg="1"/>
      <p:bldP spid="34" grpId="3" animBg="1"/>
      <p:bldP spid="34" grpId="4" animBg="1"/>
      <p:bldP spid="33" grpId="1" animBg="1"/>
      <p:bldP spid="33" grpId="2" animBg="1"/>
      <p:bldP spid="17" grpId="0" animBg="1"/>
      <p:bldP spid="17" grpId="1" animBg="1"/>
      <p:bldP spid="13" grpId="1" animBg="1"/>
      <p:bldP spid="13" grpId="2" animBg="1"/>
      <p:bldP spid="13" grpId="3" animBg="1"/>
      <p:bldP spid="13" grpId="4" animBg="1"/>
      <p:bldP spid="12" grpId="1" animBg="1"/>
      <p:bldP spid="12" grpId="2" animBg="1"/>
      <p:bldP spid="21" grpId="0" animBg="1"/>
      <p:bldP spid="21" grpId="1" animBg="1"/>
      <p:bldP spid="38" grpId="0"/>
      <p:bldP spid="38" grpId="1"/>
      <p:bldP spid="38" grpId="2"/>
      <p:bldP spid="38" grpId="3"/>
      <p:bldP spid="39" grpId="0"/>
      <p:bldP spid="39" grpId="1"/>
      <p:bldP spid="40" grpId="0"/>
      <p:bldP spid="40" grpId="1"/>
      <p:bldP spid="40" grpId="2"/>
      <p:bldP spid="40" grpId="3"/>
      <p:bldP spid="41" grpId="0"/>
      <p:bldP spid="41" grpId="1"/>
    </p:bldLst>
  </p:timing>
</p:sld>
</file>

<file path=ppt/theme/theme1.xml><?xml version="1.0" encoding="utf-8"?>
<a:theme xmlns:a="http://schemas.openxmlformats.org/drawingml/2006/main" name="Osztalék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>
    <a:spDef>
      <a:spPr>
        <a:solidFill>
          <a:schemeClr val="accent3"/>
        </a:solidFill>
        <a:ln>
          <a:solidFill>
            <a:schemeClr val="accent3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6FE141F70FD0424F9ADD70DDF293D6E0" ma:contentTypeVersion="14" ma:contentTypeDescription="Új dokumentum létrehozása." ma:contentTypeScope="" ma:versionID="0dc4a09f7f1c3a0610a570c8034cc3b6">
  <xsd:schema xmlns:xsd="http://www.w3.org/2001/XMLSchema" xmlns:xs="http://www.w3.org/2001/XMLSchema" xmlns:p="http://schemas.microsoft.com/office/2006/metadata/properties" xmlns:ns2="b92f3aed-7038-4836-b54e-6b2bc141f742" xmlns:ns3="c5cd55c3-560a-4979-ac35-50d4b2dc8f31" targetNamespace="http://schemas.microsoft.com/office/2006/metadata/properties" ma:root="true" ma:fieldsID="cd258da63b1dabd86683e6297eb2b1f8" ns2:_="" ns3:_="">
    <xsd:import namespace="b92f3aed-7038-4836-b54e-6b2bc141f742"/>
    <xsd:import namespace="c5cd55c3-560a-4979-ac35-50d4b2dc8f31"/>
    <xsd:element name="properties">
      <xsd:complexType>
        <xsd:sequence>
          <xsd:element name="documentManagement">
            <xsd:complexType>
              <xsd:all>
                <xsd:element ref="ns2:ReferenceId" minOccurs="0"/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2f3aed-7038-4836-b54e-6b2bc141f742" elementFormDefault="qualified">
    <xsd:import namespace="http://schemas.microsoft.com/office/2006/documentManagement/types"/>
    <xsd:import namespace="http://schemas.microsoft.com/office/infopath/2007/PartnerControls"/>
    <xsd:element name="ReferenceId" ma:index="8" nillable="true" ma:displayName="ReferenceId" ma:indexed="true" ma:internalName="ReferenceId">
      <xsd:simpleType>
        <xsd:restriction base="dms:Text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Képcímkék" ma:readOnly="false" ma:fieldId="{5cf76f15-5ced-4ddc-b409-7134ff3c332f}" ma:taxonomyMulti="true" ma:sspId="19abe888-58e9-422a-9435-e35bffc52ff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cd55c3-560a-4979-ac35-50d4b2dc8f31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85e8bb22-32b3-4743-b26f-ffb9d9e13c09}" ma:internalName="TaxCatchAll" ma:showField="CatchAllData" ma:web="c5cd55c3-560a-4979-ac35-50d4b2dc8f3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25CC0C0-1BE7-4C60-B721-76743D4BD64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92f3aed-7038-4836-b54e-6b2bc141f742"/>
    <ds:schemaRef ds:uri="c5cd55c3-560a-4979-ac35-50d4b2dc8f3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23E3A21-DA51-4619-8E4C-066DE6E5818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TM03457464[[fn=Osztalék]]</Template>
  <TotalTime>400</TotalTime>
  <Words>304</Words>
  <Application>Microsoft Office PowerPoint</Application>
  <PresentationFormat>Szélesvásznú</PresentationFormat>
  <Paragraphs>70</Paragraphs>
  <Slides>5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5</vt:i4>
      </vt:variant>
    </vt:vector>
  </HeadingPairs>
  <TitlesOfParts>
    <vt:vector size="10" baseType="lpstr">
      <vt:lpstr>Corbel</vt:lpstr>
      <vt:lpstr>Gill Sans MT</vt:lpstr>
      <vt:lpstr>Times New Roman</vt:lpstr>
      <vt:lpstr>Wingdings 2</vt:lpstr>
      <vt:lpstr>Osztalék</vt:lpstr>
      <vt:lpstr>Kerületi és középponti szögek tétele</vt:lpstr>
      <vt:lpstr>A Tétel:</vt:lpstr>
      <vt:lpstr>I. eset:</vt:lpstr>
      <vt:lpstr>II. Eset:</vt:lpstr>
      <vt:lpstr>III. eset: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Kerületi és középponti szögek tétele</dc:title>
  <dc:creator>ho27</dc:creator>
  <cp:lastModifiedBy>ho27</cp:lastModifiedBy>
  <cp:revision>30</cp:revision>
  <dcterms:created xsi:type="dcterms:W3CDTF">2022-10-03T06:19:03Z</dcterms:created>
  <dcterms:modified xsi:type="dcterms:W3CDTF">2023-01-16T08:00:32Z</dcterms:modified>
</cp:coreProperties>
</file>