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3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07F819-F488-4232-982C-AE22DEFA4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20BA4C9-77B0-4D29-AC7F-927F338F6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A7A14B-7208-4E4C-A0AE-EB90F223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5E692E3-4A15-466E-98E2-CFE64CB12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86AE89E-DFCC-45E5-A51B-ABB5E6A6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371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88F55C-BA7B-473A-8687-38F3435F5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6B803BD-2028-495C-9D1A-EC63F85F7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E924197-25C9-4932-BB04-B0F64CA5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520C733-F1D6-4F24-A6AF-F4D3278D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D518AF1-D928-45A9-A5BD-9110D5CC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069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8B467BE2-F921-4F1F-9AAD-91888B160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A43D3BB3-2DE6-4015-AEA8-61ADDC974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61333A7-0A02-44F0-AA22-E7FD1846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68DF11F-FC01-4161-83F7-325983AB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D4481BF-E24A-4880-8757-ACF7C6C4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962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2746F8-37E2-42A5-975E-CFB9F0F98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6803118-CADA-4ACB-98B7-B7D306B3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9BB4BE3-A4BE-482C-9E44-66996C1E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DFE2DAA-B925-4C39-8819-9ADE50750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0115F4C-F396-433B-9C48-A5BBEB4C3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649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547598-7776-4D86-B107-ED0E423C7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D3A19BE-1CE3-4D62-9894-D21BF6021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661AF2B-A1F8-4CE6-8F96-0051D8AC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580AB87-65BF-4AFA-B21A-29237B85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6346C09-395C-46A7-B46B-587093AA4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669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88E78B-EFBC-4116-871F-0674474E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0E285EE-A0F8-4207-AE08-6A294A39B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F11C53D-CA47-4C2F-A621-8F496A077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A5F82D5-20AF-4771-96D6-21946FF1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DD7856F-A991-41FE-8BEC-477B1A238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4EB61F0-6A56-4A5E-A216-EBBE26BA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06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90710C-7E78-4048-B32A-BADF6F10D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BECE11B-155B-485A-A862-219B3D27A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4C30CC4-D385-4FAE-83F9-A38DA51BB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015CA8A-AA37-4277-8C61-C8539AD5D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57ECE10-B92B-406E-BA95-95DBFBF77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7A2FA740-94AD-4EDE-A01C-F356B40D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F19B831F-7D4B-42BE-A769-5C15B97FB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61701D2-74CE-4B6D-AF24-2157C660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08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26C85C-A046-4819-9AC2-BB0D663F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EC01080-0C8B-4C13-9E0D-A0C4CFF8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DED8D9E-1A00-4413-B7CC-98751C436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ADE6F2C-B016-4E3C-9CDC-B55E9104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640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4FA4F69-D21B-4718-A4FD-BA06BA5A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3FC9F41-9725-4E5A-8E86-854BDC47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F36B71C-3B92-47BC-811A-C3E01204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237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198865-C014-42E1-9590-93C1CFB6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730565A-027E-4132-B75A-D4E651B8F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B25C248-90AD-4D92-B94E-7257F6DA5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F9DBA05-197A-4FA9-95AD-42E64E8D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60DEC16-5D9A-4FF7-A116-8C86DC12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BF615C5-B30C-476E-A97F-43B94A960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570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DBC7DA-A6E0-460D-ADD4-E5163DC01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821B905-ED15-4E7E-A215-7EAB1E291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1528C87-8502-4E77-8DD1-6D0314264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2336BF6-7FAB-433D-8E2F-16746F44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459BD30-C6FA-485E-9EFB-27550D2C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524E3E8-5B09-4006-A588-FB2DC607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46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98BF243-95F0-40AB-B8B9-F6002C3A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0AB15D4-07D7-4F0D-A3F5-3FF302B97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2328467-FA85-4E89-9C02-10991B676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E45A1-A3F2-41F6-B1C6-53F2294B6F12}" type="datetimeFigureOut">
              <a:rPr lang="hu-HU" smtClean="0"/>
              <a:t>2022.10.24.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19C5AFB-2420-43E8-94D2-CA382D918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4682E59-D2DD-41F5-9BE0-3574361A7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1DD7-551F-4BD7-BE32-C65C7A1640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159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D60A2B-82CD-4B94-B3BE-406BF8031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>
                <a:latin typeface="Cambria" panose="02040503050406030204" pitchFamily="18" charset="0"/>
                <a:ea typeface="Cambria" panose="02040503050406030204" pitchFamily="18" charset="0"/>
                <a:cs typeface="Frank Ruhl Hofshi" panose="00000500000000000000" pitchFamily="50" charset="-79"/>
              </a:rPr>
              <a:t>Tálesz</a:t>
            </a:r>
            <a:r>
              <a:rPr lang="hu-HU" dirty="0">
                <a:latin typeface="Cambria" panose="02040503050406030204" pitchFamily="18" charset="0"/>
                <a:ea typeface="Cambria" panose="02040503050406030204" pitchFamily="18" charset="0"/>
                <a:cs typeface="Frank Ruhl Hofshi" panose="00000500000000000000" pitchFamily="50" charset="-79"/>
              </a:rPr>
              <a:t>-tétel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82660F-6F7C-4639-97C0-89478B0CF3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>
                <a:latin typeface="Cambria" panose="02040503050406030204" pitchFamily="18" charset="0"/>
                <a:ea typeface="Cambria" panose="02040503050406030204" pitchFamily="18" charset="0"/>
                <a:cs typeface="Frank Ruhl Hofshi" panose="00000500000000000000" pitchFamily="50" charset="-79"/>
              </a:rPr>
              <a:t>Wittich</a:t>
            </a:r>
            <a:r>
              <a:rPr lang="hu-HU" dirty="0">
                <a:latin typeface="Cambria" panose="02040503050406030204" pitchFamily="18" charset="0"/>
                <a:ea typeface="Cambria" panose="02040503050406030204" pitchFamily="18" charset="0"/>
                <a:cs typeface="Frank Ruhl Hofshi" panose="00000500000000000000" pitchFamily="50" charset="-79"/>
              </a:rPr>
              <a:t> Máté</a:t>
            </a:r>
          </a:p>
        </p:txBody>
      </p:sp>
    </p:spTree>
    <p:extLst>
      <p:ext uri="{BB962C8B-B14F-4D97-AF65-F5344CB8AC3E}">
        <p14:creationId xmlns:p14="http://schemas.microsoft.com/office/powerpoint/2010/main" val="375250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80"/>
    </mc:Choice>
    <mc:Fallback>
      <p:transition advClick="0" advTm="8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Ív 12">
            <a:extLst>
              <a:ext uri="{FF2B5EF4-FFF2-40B4-BE49-F238E27FC236}">
                <a16:creationId xmlns:a16="http://schemas.microsoft.com/office/drawing/2014/main" id="{0ED5548E-ECC4-42A3-A31C-5039AAE90FCD}"/>
              </a:ext>
            </a:extLst>
          </p:cNvPr>
          <p:cNvSpPr/>
          <p:nvPr/>
        </p:nvSpPr>
        <p:spPr>
          <a:xfrm rot="15238313">
            <a:off x="9926854" y="4149624"/>
            <a:ext cx="463616" cy="49751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Ív 11">
            <a:extLst>
              <a:ext uri="{FF2B5EF4-FFF2-40B4-BE49-F238E27FC236}">
                <a16:creationId xmlns:a16="http://schemas.microsoft.com/office/drawing/2014/main" id="{C55CA2A9-29E6-4A6C-B7AC-E68A6EE96A98}"/>
              </a:ext>
            </a:extLst>
          </p:cNvPr>
          <p:cNvSpPr/>
          <p:nvPr/>
        </p:nvSpPr>
        <p:spPr>
          <a:xfrm rot="1720123">
            <a:off x="6303369" y="4108978"/>
            <a:ext cx="463616" cy="49751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B1FFDAB-F26E-46B3-BCE9-F3C1D11F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119698"/>
            <a:ext cx="9303657" cy="2590345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Cambria" panose="02040503050406030204" pitchFamily="18" charset="0"/>
                <a:ea typeface="Cambria" panose="02040503050406030204" pitchFamily="18" charset="0"/>
              </a:rPr>
              <a:t>A tétel:</a:t>
            </a:r>
            <a:br>
              <a:rPr lang="hu-HU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hu-HU" sz="2800" dirty="0">
                <a:latin typeface="Cambria" panose="02040503050406030204" pitchFamily="18" charset="0"/>
                <a:ea typeface="Cambria" panose="02040503050406030204" pitchFamily="18" charset="0"/>
              </a:rPr>
              <a:t>ha vesszük egy O középpontú kör AB átmérőjét, valamint a körvonal egy tetszőleges (A-</a:t>
            </a:r>
            <a:r>
              <a:rPr lang="hu-H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tól</a:t>
            </a:r>
            <a:r>
              <a:rPr lang="hu-HU" sz="2800" dirty="0">
                <a:latin typeface="Cambria" panose="02040503050406030204" pitchFamily="18" charset="0"/>
                <a:ea typeface="Cambria" panose="02040503050406030204" pitchFamily="18" charset="0"/>
              </a:rPr>
              <a:t> illetve B-</a:t>
            </a:r>
            <a:r>
              <a:rPr lang="hu-HU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től</a:t>
            </a:r>
            <a:r>
              <a:rPr lang="hu-HU" sz="2800" dirty="0">
                <a:latin typeface="Cambria" panose="02040503050406030204" pitchFamily="18" charset="0"/>
                <a:ea typeface="Cambria" panose="02040503050406030204" pitchFamily="18" charset="0"/>
              </a:rPr>
              <a:t> különböző) C pontját, akkor az ABC háromszög C csúcsánál lévő </a:t>
            </a:r>
            <a:r>
              <a:rPr lang="el-GR" sz="2800" dirty="0">
                <a:latin typeface="Cambria" panose="02040503050406030204" pitchFamily="18" charset="0"/>
                <a:ea typeface="Cambria" panose="02040503050406030204" pitchFamily="18" charset="0"/>
              </a:rPr>
              <a:t>γ </a:t>
            </a:r>
            <a:r>
              <a:rPr lang="hu-HU" sz="2800" dirty="0">
                <a:latin typeface="Cambria" panose="02040503050406030204" pitchFamily="18" charset="0"/>
                <a:ea typeface="Cambria" panose="02040503050406030204" pitchFamily="18" charset="0"/>
              </a:rPr>
              <a:t>szöge derékszög lesz.</a:t>
            </a:r>
          </a:p>
        </p:txBody>
      </p:sp>
      <p:sp>
        <p:nvSpPr>
          <p:cNvPr id="22" name="Ív 21">
            <a:extLst>
              <a:ext uri="{FF2B5EF4-FFF2-40B4-BE49-F238E27FC236}">
                <a16:creationId xmlns:a16="http://schemas.microsoft.com/office/drawing/2014/main" id="{596C0286-C27A-435A-8D65-B6B71FF1E6FD}"/>
              </a:ext>
            </a:extLst>
          </p:cNvPr>
          <p:cNvSpPr/>
          <p:nvPr/>
        </p:nvSpPr>
        <p:spPr>
          <a:xfrm rot="9126371">
            <a:off x="9064345" y="2426093"/>
            <a:ext cx="686455" cy="73664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2F0CBB87-5BAB-4E71-8CD6-B0159A3E44ED}"/>
              </a:ext>
            </a:extLst>
          </p:cNvPr>
          <p:cNvSpPr/>
          <p:nvPr/>
        </p:nvSpPr>
        <p:spPr>
          <a:xfrm>
            <a:off x="5939450" y="2324146"/>
            <a:ext cx="4296907" cy="42969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D87090EA-33B7-45EE-8D3C-BA8B486F3BE5}"/>
              </a:ext>
            </a:extLst>
          </p:cNvPr>
          <p:cNvSpPr txBox="1"/>
          <p:nvPr/>
        </p:nvSpPr>
        <p:spPr>
          <a:xfrm>
            <a:off x="5625901" y="4314423"/>
            <a:ext cx="228443" cy="31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B27067D4-476C-4A8A-913D-EB4C6B5A5898}"/>
              </a:ext>
            </a:extLst>
          </p:cNvPr>
          <p:cNvSpPr txBox="1"/>
          <p:nvPr/>
        </p:nvSpPr>
        <p:spPr>
          <a:xfrm>
            <a:off x="10236357" y="4314423"/>
            <a:ext cx="228443" cy="31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D11FF17-2F91-46AD-A923-B941F6823FE8}"/>
              </a:ext>
            </a:extLst>
          </p:cNvPr>
          <p:cNvSpPr txBox="1"/>
          <p:nvPr/>
        </p:nvSpPr>
        <p:spPr>
          <a:xfrm>
            <a:off x="9366097" y="2546809"/>
            <a:ext cx="294800" cy="31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D2F8EEDF-A280-405C-A22B-0422F0C1F2A6}"/>
              </a:ext>
            </a:extLst>
          </p:cNvPr>
          <p:cNvSpPr txBox="1"/>
          <p:nvPr/>
        </p:nvSpPr>
        <p:spPr>
          <a:xfrm>
            <a:off x="9219542" y="2721223"/>
            <a:ext cx="218245" cy="395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</a:t>
            </a:r>
            <a:endParaRPr lang="hu-HU" sz="2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23C71A7-E398-4F95-A474-DC30FDFA4E9B}"/>
              </a:ext>
            </a:extLst>
          </p:cNvPr>
          <p:cNvSpPr txBox="1"/>
          <p:nvPr/>
        </p:nvSpPr>
        <p:spPr>
          <a:xfrm>
            <a:off x="10350578" y="2431741"/>
            <a:ext cx="980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</a:t>
            </a:r>
            <a:r>
              <a:rPr lang="hu-HU" sz="2400" dirty="0"/>
              <a:t>=90°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0B3A29C-8B93-4FA2-86A3-C7FC8DFA3461}"/>
              </a:ext>
            </a:extLst>
          </p:cNvPr>
          <p:cNvCxnSpPr>
            <a:stCxn id="4" idx="2"/>
            <a:endCxn id="18" idx="1"/>
          </p:cNvCxnSpPr>
          <p:nvPr/>
        </p:nvCxnSpPr>
        <p:spPr>
          <a:xfrm>
            <a:off x="5939450" y="4472600"/>
            <a:ext cx="429690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05030F8-6E6B-482B-A908-6D4B2A1E68CC}"/>
              </a:ext>
            </a:extLst>
          </p:cNvPr>
          <p:cNvCxnSpPr>
            <a:stCxn id="4" idx="2"/>
          </p:cNvCxnSpPr>
          <p:nvPr/>
        </p:nvCxnSpPr>
        <p:spPr>
          <a:xfrm flipV="1">
            <a:off x="5939450" y="2794413"/>
            <a:ext cx="3498337" cy="16781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33C88449-9099-4BEF-901E-7EEE16DC61C4}"/>
              </a:ext>
            </a:extLst>
          </p:cNvPr>
          <p:cNvCxnSpPr>
            <a:endCxn id="18" idx="1"/>
          </p:cNvCxnSpPr>
          <p:nvPr/>
        </p:nvCxnSpPr>
        <p:spPr>
          <a:xfrm>
            <a:off x="9437787" y="2794413"/>
            <a:ext cx="798570" cy="16781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02B44A62-9D4B-4330-A5A1-D4346F89270F}"/>
              </a:ext>
            </a:extLst>
          </p:cNvPr>
          <p:cNvSpPr txBox="1"/>
          <p:nvPr/>
        </p:nvSpPr>
        <p:spPr>
          <a:xfrm>
            <a:off x="8087903" y="4446110"/>
            <a:ext cx="47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2872969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Click="0" advTm="100">
        <p15:prstTrans prst="curtains"/>
      </p:transition>
    </mc:Choice>
    <mc:Fallback>
      <p:transition spd="slow" advClick="0" advTm="1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2" grpId="0"/>
      <p:bldP spid="22" grpId="0" animBg="1"/>
      <p:bldP spid="4" grpId="0" animBg="1"/>
      <p:bldP spid="17" grpId="0"/>
      <p:bldP spid="18" grpId="0"/>
      <p:bldP spid="19" grpId="0"/>
      <p:bldP spid="24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v 4">
            <a:extLst>
              <a:ext uri="{FF2B5EF4-FFF2-40B4-BE49-F238E27FC236}">
                <a16:creationId xmlns:a16="http://schemas.microsoft.com/office/drawing/2014/main" id="{28D8AABE-9DD6-4F54-A627-F434C68B38E4}"/>
              </a:ext>
            </a:extLst>
          </p:cNvPr>
          <p:cNvSpPr/>
          <p:nvPr/>
        </p:nvSpPr>
        <p:spPr>
          <a:xfrm rot="1720123">
            <a:off x="6459919" y="3065378"/>
            <a:ext cx="463616" cy="497510"/>
          </a:xfrm>
          <a:prstGeom prst="arc">
            <a:avLst>
              <a:gd name="adj1" fmla="val 16087817"/>
              <a:gd name="adj2" fmla="val 796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Körcikk 26">
            <a:extLst>
              <a:ext uri="{FF2B5EF4-FFF2-40B4-BE49-F238E27FC236}">
                <a16:creationId xmlns:a16="http://schemas.microsoft.com/office/drawing/2014/main" id="{E08296D0-1997-4D59-A025-1CA4C42BEC1B}"/>
              </a:ext>
            </a:extLst>
          </p:cNvPr>
          <p:cNvSpPr/>
          <p:nvPr/>
        </p:nvSpPr>
        <p:spPr>
          <a:xfrm rot="2315430">
            <a:off x="7939352" y="3138854"/>
            <a:ext cx="580290" cy="580290"/>
          </a:xfrm>
          <a:prstGeom prst="pie">
            <a:avLst>
              <a:gd name="adj1" fmla="val 8490547"/>
              <a:gd name="adj2" fmla="val 19293199"/>
            </a:avLst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Ív 3">
            <a:extLst>
              <a:ext uri="{FF2B5EF4-FFF2-40B4-BE49-F238E27FC236}">
                <a16:creationId xmlns:a16="http://schemas.microsoft.com/office/drawing/2014/main" id="{463EFC66-4ECD-4196-B6CD-300D42A73460}"/>
              </a:ext>
            </a:extLst>
          </p:cNvPr>
          <p:cNvSpPr/>
          <p:nvPr/>
        </p:nvSpPr>
        <p:spPr>
          <a:xfrm rot="15238313">
            <a:off x="10083404" y="3106024"/>
            <a:ext cx="463616" cy="497510"/>
          </a:xfrm>
          <a:prstGeom prst="arc">
            <a:avLst>
              <a:gd name="adj1" fmla="val 15787427"/>
              <a:gd name="adj2" fmla="val 214547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Ív 5">
            <a:extLst>
              <a:ext uri="{FF2B5EF4-FFF2-40B4-BE49-F238E27FC236}">
                <a16:creationId xmlns:a16="http://schemas.microsoft.com/office/drawing/2014/main" id="{04C54128-B92E-4196-B4B3-731E2833C2E9}"/>
              </a:ext>
            </a:extLst>
          </p:cNvPr>
          <p:cNvSpPr/>
          <p:nvPr/>
        </p:nvSpPr>
        <p:spPr>
          <a:xfrm rot="9126371">
            <a:off x="9220895" y="1382493"/>
            <a:ext cx="686455" cy="73664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4E85B9BD-075C-4361-AC40-B3B3AD0CDD56}"/>
              </a:ext>
            </a:extLst>
          </p:cNvPr>
          <p:cNvSpPr/>
          <p:nvPr/>
        </p:nvSpPr>
        <p:spPr>
          <a:xfrm>
            <a:off x="6096000" y="1280546"/>
            <a:ext cx="4296907" cy="42969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DE1B6DEF-B7B5-4CEB-92B1-744395435FC9}"/>
              </a:ext>
            </a:extLst>
          </p:cNvPr>
          <p:cNvSpPr txBox="1"/>
          <p:nvPr/>
        </p:nvSpPr>
        <p:spPr>
          <a:xfrm>
            <a:off x="5782451" y="3270823"/>
            <a:ext cx="22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A1A61A5-75CD-4DA5-9302-7873CDF819D2}"/>
              </a:ext>
            </a:extLst>
          </p:cNvPr>
          <p:cNvSpPr txBox="1"/>
          <p:nvPr/>
        </p:nvSpPr>
        <p:spPr>
          <a:xfrm>
            <a:off x="10392907" y="3270823"/>
            <a:ext cx="22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1A86E7D-2A65-4083-A912-925D879FDC83}"/>
              </a:ext>
            </a:extLst>
          </p:cNvPr>
          <p:cNvSpPr txBox="1"/>
          <p:nvPr/>
        </p:nvSpPr>
        <p:spPr>
          <a:xfrm>
            <a:off x="9522647" y="1503209"/>
            <a:ext cx="29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6"/>
                </a:solidFill>
              </a:rPr>
              <a:t>C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E678BB5C-3F46-470C-8D8C-96AC9D3117EF}"/>
              </a:ext>
            </a:extLst>
          </p:cNvPr>
          <p:cNvSpPr txBox="1"/>
          <p:nvPr/>
        </p:nvSpPr>
        <p:spPr>
          <a:xfrm>
            <a:off x="6508879" y="3127345"/>
            <a:ext cx="29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α</a:t>
            </a:r>
            <a:endParaRPr lang="hu-HU" dirty="0"/>
          </a:p>
        </p:txBody>
      </p: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C6FB156F-19C6-4659-94DB-CD7D3DB74109}"/>
              </a:ext>
            </a:extLst>
          </p:cNvPr>
          <p:cNvCxnSpPr>
            <a:cxnSpLocks/>
            <a:stCxn id="7" idx="2"/>
          </p:cNvCxnSpPr>
          <p:nvPr/>
        </p:nvCxnSpPr>
        <p:spPr>
          <a:xfrm flipV="1">
            <a:off x="6096000" y="1750813"/>
            <a:ext cx="3498337" cy="16781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86CF3B4C-AA65-4D9F-9B9E-A020BD89CB92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9594337" y="1750813"/>
            <a:ext cx="798570" cy="1704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15430ABF-2DCB-4602-8F27-5A383C1537C3}"/>
              </a:ext>
            </a:extLst>
          </p:cNvPr>
          <p:cNvCxnSpPr>
            <a:cxnSpLocks/>
          </p:cNvCxnSpPr>
          <p:nvPr/>
        </p:nvCxnSpPr>
        <p:spPr>
          <a:xfrm>
            <a:off x="6096000" y="3429000"/>
            <a:ext cx="214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>
            <a:extLst>
              <a:ext uri="{FF2B5EF4-FFF2-40B4-BE49-F238E27FC236}">
                <a16:creationId xmlns:a16="http://schemas.microsoft.com/office/drawing/2014/main" id="{BD550E94-9BD4-4C15-B5CB-589FF8BA2C31}"/>
              </a:ext>
            </a:extLst>
          </p:cNvPr>
          <p:cNvCxnSpPr>
            <a:cxnSpLocks/>
          </p:cNvCxnSpPr>
          <p:nvPr/>
        </p:nvCxnSpPr>
        <p:spPr>
          <a:xfrm flipV="1">
            <a:off x="8226760" y="1750812"/>
            <a:ext cx="1364529" cy="16781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églalap 23">
            <a:extLst>
              <a:ext uri="{FF2B5EF4-FFF2-40B4-BE49-F238E27FC236}">
                <a16:creationId xmlns:a16="http://schemas.microsoft.com/office/drawing/2014/main" id="{AC85D933-CFDD-46D6-A927-2D88DB8D4FA9}"/>
              </a:ext>
            </a:extLst>
          </p:cNvPr>
          <p:cNvSpPr/>
          <p:nvPr/>
        </p:nvSpPr>
        <p:spPr>
          <a:xfrm>
            <a:off x="9443620" y="179476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>
                <a:solidFill>
                  <a:srgbClr val="202122"/>
                </a:solidFill>
                <a:latin typeface="Arial" panose="020B0604020202020204" pitchFamily="34" charset="0"/>
              </a:rPr>
              <a:t>β</a:t>
            </a:r>
            <a:endParaRPr lang="hu-HU" sz="1400" dirty="0"/>
          </a:p>
        </p:txBody>
      </p:sp>
      <p:sp>
        <p:nvSpPr>
          <p:cNvPr id="25" name="Téglalap 24">
            <a:extLst>
              <a:ext uri="{FF2B5EF4-FFF2-40B4-BE49-F238E27FC236}">
                <a16:creationId xmlns:a16="http://schemas.microsoft.com/office/drawing/2014/main" id="{A05ABEDC-2B0C-413B-9B69-E8ADED5573AC}"/>
              </a:ext>
            </a:extLst>
          </p:cNvPr>
          <p:cNvSpPr/>
          <p:nvPr/>
        </p:nvSpPr>
        <p:spPr>
          <a:xfrm>
            <a:off x="10066577" y="3160244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>
                <a:solidFill>
                  <a:srgbClr val="202122"/>
                </a:solidFill>
                <a:latin typeface="Arial" panose="020B0604020202020204" pitchFamily="34" charset="0"/>
              </a:rPr>
              <a:t>β</a:t>
            </a:r>
            <a:endParaRPr lang="hu-HU" sz="1400" dirty="0"/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493ADE72-1F57-4A98-8EA7-D8E295203FFB}"/>
              </a:ext>
            </a:extLst>
          </p:cNvPr>
          <p:cNvSpPr txBox="1"/>
          <p:nvPr/>
        </p:nvSpPr>
        <p:spPr>
          <a:xfrm>
            <a:off x="9231332" y="1759104"/>
            <a:ext cx="29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α</a:t>
            </a:r>
            <a:endParaRPr lang="hu-HU" dirty="0"/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7841699E-FF05-49B5-A2B2-02546DE24D8F}"/>
              </a:ext>
            </a:extLst>
          </p:cNvPr>
          <p:cNvSpPr txBox="1"/>
          <p:nvPr/>
        </p:nvSpPr>
        <p:spPr>
          <a:xfrm>
            <a:off x="7318127" y="3783178"/>
            <a:ext cx="815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accent2"/>
                </a:solidFill>
              </a:rPr>
              <a:t>180°-2</a:t>
            </a:r>
            <a:r>
              <a:rPr lang="el-GR" sz="1400" dirty="0">
                <a:solidFill>
                  <a:schemeClr val="accent2"/>
                </a:solidFill>
              </a:rPr>
              <a:t>α</a:t>
            </a:r>
            <a:endParaRPr lang="hu-HU" sz="1400" dirty="0">
              <a:solidFill>
                <a:schemeClr val="accent2"/>
              </a:solidFill>
            </a:endParaRPr>
          </a:p>
          <a:p>
            <a:endParaRPr lang="hu-HU" sz="1400" dirty="0"/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294916C-4174-4FCA-9BF6-09782F9FCAB4}"/>
              </a:ext>
            </a:extLst>
          </p:cNvPr>
          <p:cNvSpPr txBox="1"/>
          <p:nvPr/>
        </p:nvSpPr>
        <p:spPr>
          <a:xfrm>
            <a:off x="8501261" y="3809970"/>
            <a:ext cx="815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accent3">
                    <a:lumMod val="75000"/>
                  </a:schemeClr>
                </a:solidFill>
              </a:rPr>
              <a:t>180°-2</a:t>
            </a:r>
            <a:r>
              <a:rPr lang="el-GR" sz="1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β</a:t>
            </a:r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5E3C779B-3D1C-48E9-93BF-BD0B5DE4FAC4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7725890" y="3276600"/>
            <a:ext cx="450370" cy="5065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>
            <a:extLst>
              <a:ext uri="{FF2B5EF4-FFF2-40B4-BE49-F238E27FC236}">
                <a16:creationId xmlns:a16="http://schemas.microsoft.com/office/drawing/2014/main" id="{E8A8C901-D2F7-426E-B67A-4B2C8C9B8C87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8382000" y="3329940"/>
            <a:ext cx="527024" cy="480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4C9240E9-BB5D-4053-ADC7-3E0ED5D8882A}"/>
              </a:ext>
            </a:extLst>
          </p:cNvPr>
          <p:cNvSpPr txBox="1"/>
          <p:nvPr/>
        </p:nvSpPr>
        <p:spPr>
          <a:xfrm>
            <a:off x="8909024" y="2560745"/>
            <a:ext cx="281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</a:t>
            </a: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CE99B648-923F-4BBA-9AFF-D91792842CCC}"/>
              </a:ext>
            </a:extLst>
          </p:cNvPr>
          <p:cNvSpPr txBox="1"/>
          <p:nvPr/>
        </p:nvSpPr>
        <p:spPr>
          <a:xfrm>
            <a:off x="7223131" y="3144543"/>
            <a:ext cx="281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1404CC45-AA60-4154-8DAE-91A5E7BBFAE0}"/>
              </a:ext>
            </a:extLst>
          </p:cNvPr>
          <p:cNvSpPr txBox="1"/>
          <p:nvPr/>
        </p:nvSpPr>
        <p:spPr>
          <a:xfrm>
            <a:off x="9271233" y="3126227"/>
            <a:ext cx="281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</a:t>
            </a: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E050B796-2A3A-44DC-A153-DA1CDA3B088D}"/>
              </a:ext>
            </a:extLst>
          </p:cNvPr>
          <p:cNvSpPr txBox="1"/>
          <p:nvPr/>
        </p:nvSpPr>
        <p:spPr>
          <a:xfrm>
            <a:off x="8065294" y="3387054"/>
            <a:ext cx="47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4"/>
                </a:solidFill>
              </a:rPr>
              <a:t>O</a:t>
            </a: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89B79A88-181D-48AE-8430-F4BFEF6E587E}"/>
              </a:ext>
            </a:extLst>
          </p:cNvPr>
          <p:cNvSpPr txBox="1"/>
          <p:nvPr/>
        </p:nvSpPr>
        <p:spPr>
          <a:xfrm>
            <a:off x="345481" y="995306"/>
            <a:ext cx="53973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hu-HU" sz="1600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hu-HU" sz="16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 háromszög egyenlőszárú 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 oldalai </a:t>
            </a:r>
            <a:r>
              <a:rPr lang="hu-HU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r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hosszúságúak</a:t>
            </a:r>
          </a:p>
          <a:p>
            <a:r>
              <a:rPr lang="hu-HU" sz="1600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hu-HU" sz="16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hu-HU" sz="1600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 háromszög egyenlőszárú 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 oldalai </a:t>
            </a:r>
            <a:r>
              <a:rPr lang="hu-HU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r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hosszúságúak</a:t>
            </a:r>
          </a:p>
          <a:p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Tehát alapszögeik egyenlőek</a:t>
            </a:r>
            <a:endParaRPr lang="hu-H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28CB94CF-A9E3-4B14-AE48-3FF665F45BA7}"/>
              </a:ext>
            </a:extLst>
          </p:cNvPr>
          <p:cNvSpPr txBox="1"/>
          <p:nvPr/>
        </p:nvSpPr>
        <p:spPr>
          <a:xfrm>
            <a:off x="586510" y="4108368"/>
            <a:ext cx="3685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Minden háromszögben szögek=180°</a:t>
            </a:r>
          </a:p>
        </p:txBody>
      </p: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A888F73A-55DF-4C30-AA2B-7175BE289227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226760" y="3429000"/>
            <a:ext cx="2166147" cy="264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églalap 33">
            <a:extLst>
              <a:ext uri="{FF2B5EF4-FFF2-40B4-BE49-F238E27FC236}">
                <a16:creationId xmlns:a16="http://schemas.microsoft.com/office/drawing/2014/main" id="{F1C2D78F-A18D-4C33-A25A-24A44D3819C4}"/>
              </a:ext>
            </a:extLst>
          </p:cNvPr>
          <p:cNvSpPr/>
          <p:nvPr/>
        </p:nvSpPr>
        <p:spPr>
          <a:xfrm>
            <a:off x="822471" y="4910282"/>
            <a:ext cx="25765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180°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=2</a:t>
            </a:r>
            <a:r>
              <a:rPr lang="el-GR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+2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endParaRPr lang="hu-HU" sz="1600" dirty="0">
              <a:solidFill>
                <a:srgbClr val="20212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90°=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el-GR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3768067-4AC6-4063-8659-0CBD584A4394}"/>
              </a:ext>
            </a:extLst>
          </p:cNvPr>
          <p:cNvSpPr txBox="1"/>
          <p:nvPr/>
        </p:nvSpPr>
        <p:spPr>
          <a:xfrm>
            <a:off x="822471" y="5409870"/>
            <a:ext cx="3768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90°=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 α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el-GR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 C csúcsnál található szög</a:t>
            </a:r>
            <a:endParaRPr lang="hu-H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699561EC-265C-4AA4-8226-102B101362B0}"/>
              </a:ext>
            </a:extLst>
          </p:cNvPr>
          <p:cNvSpPr/>
          <p:nvPr/>
        </p:nvSpPr>
        <p:spPr>
          <a:xfrm>
            <a:off x="822471" y="4607956"/>
            <a:ext cx="11079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6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180°-2</a:t>
            </a:r>
            <a:r>
              <a:rPr lang="el-GR" sz="16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r>
              <a:rPr lang="hu-HU" sz="1600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hu-H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0C4976A5-6EBB-4D9D-A865-CF8E4115B9A6}"/>
              </a:ext>
            </a:extLst>
          </p:cNvPr>
          <p:cNvSpPr/>
          <p:nvPr/>
        </p:nvSpPr>
        <p:spPr>
          <a:xfrm>
            <a:off x="1799093" y="4607956"/>
            <a:ext cx="15440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180°-(</a:t>
            </a:r>
            <a:r>
              <a:rPr lang="hu-HU" sz="1600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180°-2</a:t>
            </a:r>
            <a:r>
              <a:rPr lang="el-GR" sz="1600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hu-HU" sz="1600" dirty="0">
                <a:solidFill>
                  <a:srgbClr val="2021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32375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50">
        <p15:prstTrans prst="airplane"/>
      </p:transition>
    </mc:Choice>
    <mc:Fallback>
      <p:transition spd="slow" advClick="0" advTm="5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6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2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32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4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32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120000">
                                      <p:cBhvr>
                                        <p:cTn id="4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32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120000">
                                      <p:cBhvr>
                                        <p:cTn id="5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6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61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6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61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981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461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881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 animBg="1"/>
      <p:bldP spid="4" grpId="0" animBg="1"/>
      <p:bldP spid="6" grpId="0" animBg="1"/>
      <p:bldP spid="7" grpId="0" animBg="1"/>
      <p:bldP spid="8" grpId="0"/>
      <p:bldP spid="9" grpId="0"/>
      <p:bldP spid="10" grpId="0"/>
      <p:bldP spid="10" grpId="1"/>
      <p:bldP spid="12" grpId="0"/>
      <p:bldP spid="24" grpId="0"/>
      <p:bldP spid="25" grpId="0"/>
      <p:bldP spid="26" grpId="0"/>
      <p:bldP spid="26" grpId="1"/>
      <p:bldP spid="28" grpId="0"/>
      <p:bldP spid="28" grpId="1"/>
      <p:bldP spid="29" grpId="0"/>
      <p:bldP spid="29" grpId="1"/>
      <p:bldP spid="38" grpId="0"/>
      <p:bldP spid="39" grpId="0"/>
      <p:bldP spid="40" grpId="0"/>
      <p:bldP spid="41" grpId="0"/>
      <p:bldP spid="43" grpId="0"/>
      <p:bldP spid="45" grpId="0"/>
      <p:bldP spid="34" grpId="0"/>
      <p:bldP spid="2" grpId="0"/>
      <p:bldP spid="3" grpId="0"/>
      <p:bldP spid="11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127</Words>
  <Application>Microsoft Office PowerPoint</Application>
  <PresentationFormat>Szélesvásznú</PresentationFormat>
  <Paragraphs>31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Frank Ruhl Hofshi</vt:lpstr>
      <vt:lpstr>Wingdings</vt:lpstr>
      <vt:lpstr>Office-téma</vt:lpstr>
      <vt:lpstr>Tálesz-tétel</vt:lpstr>
      <vt:lpstr>A tétel: ha vesszük egy O középpontú kör AB átmérőjét, valamint a körvonal egy tetszőleges (A-tól illetve B-től különböző) C pontját, akkor az ABC háromszög C csúcsánál lévő γ szöge derékszög lesz.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Tálesz-tétel</dc:title>
  <dc:creator>ho34</dc:creator>
  <cp:lastModifiedBy>ho34</cp:lastModifiedBy>
  <cp:revision>32</cp:revision>
  <dcterms:created xsi:type="dcterms:W3CDTF">2022-09-26T06:46:50Z</dcterms:created>
  <dcterms:modified xsi:type="dcterms:W3CDTF">2022-10-24T07:12:38Z</dcterms:modified>
</cp:coreProperties>
</file>